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6" r:id="rId3"/>
    <p:sldId id="260" r:id="rId4"/>
    <p:sldId id="258" r:id="rId5"/>
    <p:sldId id="261" r:id="rId6"/>
    <p:sldId id="262" r:id="rId7"/>
    <p:sldId id="259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34" y="-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Cellular energy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8.1</a:t>
            </a:r>
          </a:p>
        </p:txBody>
      </p:sp>
    </p:spTree>
    <p:extLst>
      <p:ext uri="{BB962C8B-B14F-4D97-AF65-F5344CB8AC3E}">
        <p14:creationId xmlns:p14="http://schemas.microsoft.com/office/powerpoint/2010/main" xmlns="" val="15292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Photosynthesis and cellular respiration are different types of metabolism that work together to create oxygen and glucose from CO2 and water. </a:t>
            </a:r>
          </a:p>
        </p:txBody>
      </p:sp>
    </p:spTree>
    <p:extLst>
      <p:ext uri="{BB962C8B-B14F-4D97-AF65-F5344CB8AC3E}">
        <p14:creationId xmlns:p14="http://schemas.microsoft.com/office/powerpoint/2010/main" xmlns="" val="8929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Energy- the ability to do work</a:t>
            </a:r>
          </a:p>
          <a:p>
            <a:r>
              <a:rPr lang="en-US" u="sng" dirty="0" smtClean="0"/>
              <a:t>Thermodynamics- </a:t>
            </a:r>
            <a:r>
              <a:rPr lang="en-US" dirty="0" smtClean="0"/>
              <a:t> the study of the flow and transformation of energy. Thermodynamics have laws, like matter. 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7511143" y="3679371"/>
            <a:ext cx="1524000" cy="2569029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327" y="-254228"/>
            <a:ext cx="9905998" cy="1478570"/>
          </a:xfrm>
        </p:spPr>
        <p:txBody>
          <a:bodyPr/>
          <a:lstStyle/>
          <a:p>
            <a:r>
              <a:rPr lang="en-US" dirty="0"/>
              <a:t>Autotrophs and heterotrophs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62544" y="1229070"/>
            <a:ext cx="5703299" cy="50392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Q: where do heterotrophs get their energy?</a:t>
            </a:r>
          </a:p>
          <a:p>
            <a:pPr marL="0" indent="0">
              <a:buNone/>
            </a:pPr>
            <a:r>
              <a:rPr lang="en-US" dirty="0"/>
              <a:t>A: from eating</a:t>
            </a:r>
          </a:p>
          <a:p>
            <a:pPr marL="0" indent="0">
              <a:buNone/>
            </a:pPr>
            <a:r>
              <a:rPr lang="en-US" dirty="0"/>
              <a:t>Q: where do autotrophs get their energy?</a:t>
            </a:r>
          </a:p>
          <a:p>
            <a:pPr marL="0" indent="0">
              <a:buNone/>
            </a:pPr>
            <a:r>
              <a:rPr lang="en-US" dirty="0"/>
              <a:t>A: from the sun.</a:t>
            </a:r>
          </a:p>
          <a:p>
            <a:r>
              <a:rPr lang="en-US" u="sng" dirty="0"/>
              <a:t>Ultimately, all energy comes from the sun. </a:t>
            </a:r>
          </a:p>
          <a:p>
            <a:r>
              <a:rPr lang="en-US" dirty="0"/>
              <a:t>Organisms that convert energy from the sun are called </a:t>
            </a:r>
            <a:r>
              <a:rPr lang="en-US" u="sng" dirty="0"/>
              <a:t>photoautotroph</a:t>
            </a:r>
            <a:r>
              <a:rPr lang="en-US" dirty="0"/>
              <a:t>s.</a:t>
            </a:r>
          </a:p>
        </p:txBody>
      </p:sp>
      <p:pic>
        <p:nvPicPr>
          <p:cNvPr id="4" name="Picture 2" descr="C:\Users\shsteacher\Downloads\autotro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6444" y="3623816"/>
            <a:ext cx="4672704" cy="233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shsteacher\Downloads\heterotho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3713" y="1110628"/>
            <a:ext cx="4555435" cy="227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3171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Laws of thermodynamics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6543" y="1567542"/>
            <a:ext cx="79574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First law of thermodynamics- energy cannot be created or destroyed, only transformed from one form to another. (Like matter!)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Second law of thermodynamics- energy cannot be transformed without the loss of useable energy 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Q: What do you think happens to the “Lost” energy?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A: the energy that gets “lost” is generally converted to thermal energy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0719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1412" y="1785661"/>
            <a:ext cx="9905999" cy="4548878"/>
          </a:xfrm>
        </p:spPr>
        <p:txBody>
          <a:bodyPr>
            <a:normAutofit/>
          </a:bodyPr>
          <a:lstStyle/>
          <a:p>
            <a:r>
              <a:rPr lang="en-US" u="sng" dirty="0"/>
              <a:t>Metabolism</a:t>
            </a:r>
            <a:r>
              <a:rPr lang="en-US" dirty="0"/>
              <a:t>- all of the chemical reactions in a cell.</a:t>
            </a:r>
          </a:p>
          <a:p>
            <a:pPr marL="0" indent="0">
              <a:buNone/>
            </a:pPr>
            <a:r>
              <a:rPr lang="en-US" dirty="0"/>
              <a:t>There are two types of metabolic pathways.</a:t>
            </a:r>
          </a:p>
          <a:p>
            <a:r>
              <a:rPr lang="en-US" u="sng" dirty="0"/>
              <a:t>Catabolic</a:t>
            </a:r>
            <a:r>
              <a:rPr lang="en-US" dirty="0"/>
              <a:t>- breaking down molecules and releasing energy.</a:t>
            </a:r>
          </a:p>
          <a:p>
            <a:pPr marL="0" indent="0">
              <a:buNone/>
            </a:pPr>
            <a:r>
              <a:rPr lang="en-US" dirty="0"/>
              <a:t>Ex: eating food and breaking down the nutrients in it.</a:t>
            </a:r>
          </a:p>
          <a:p>
            <a:r>
              <a:rPr lang="en-US" u="sng" dirty="0"/>
              <a:t>Anabolic</a:t>
            </a:r>
            <a:r>
              <a:rPr lang="en-US" dirty="0"/>
              <a:t>- building larger molecules out of smaller ones broken down by catabolic pathways, using the energy released by catabolic pathways. </a:t>
            </a:r>
          </a:p>
          <a:p>
            <a:pPr marL="0" indent="0">
              <a:buNone/>
            </a:pPr>
            <a:r>
              <a:rPr lang="en-US" dirty="0"/>
              <a:t>Ex: building proteins in translation</a:t>
            </a:r>
          </a:p>
          <a:p>
            <a:pPr marL="0" indent="0">
              <a:buNone/>
            </a:pPr>
            <a:r>
              <a:rPr lang="en-US" dirty="0"/>
              <a:t>     the relationship of anabolic and catabolic pathways results in the continual flow of energy within an organism. 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967239" y="5049078"/>
            <a:ext cx="516834" cy="49033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Photosynthesis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22143" y="1600131"/>
            <a:ext cx="9905999" cy="3541714"/>
          </a:xfrm>
        </p:spPr>
        <p:txBody>
          <a:bodyPr/>
          <a:lstStyle/>
          <a:p>
            <a:r>
              <a:rPr lang="en-US" dirty="0"/>
              <a:t>Photosynthesis- the anabolic pathway in which light energy from the Sun is converted to chemical energy for use from the cell.</a:t>
            </a:r>
          </a:p>
          <a:p>
            <a:r>
              <a:rPr lang="en-US" dirty="0"/>
              <a:t>In this reaction, autotrophs use light energy, CO2, and water to form glucose and oxygen. </a:t>
            </a:r>
          </a:p>
          <a:p>
            <a:r>
              <a:rPr lang="en-US" dirty="0"/>
              <a:t>The glucose produced from this reaction can be used for energy by the autotroph or eaten by a consumer for energy.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563" y="4255475"/>
            <a:ext cx="3536674" cy="242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768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law of thermodynamics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82385" y="1600131"/>
            <a:ext cx="9905999" cy="3541714"/>
          </a:xfrm>
        </p:spPr>
        <p:txBody>
          <a:bodyPr/>
          <a:lstStyle/>
          <a:p>
            <a:r>
              <a:rPr lang="en-US" dirty="0"/>
              <a:t>Entropy- measure of disorder, or unusable energy, in a system.</a:t>
            </a:r>
          </a:p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law of thermodynamics can also be stated as, “entropy increases”.</a:t>
            </a:r>
          </a:p>
          <a:p>
            <a:r>
              <a:rPr lang="en-US" dirty="0"/>
              <a:t>Entropy increasing can be seen in food chains, as usable energy decreases from one trophic level to the next. </a:t>
            </a:r>
          </a:p>
        </p:txBody>
      </p:sp>
      <p:pic>
        <p:nvPicPr>
          <p:cNvPr id="4" name="Picture 2" descr="C:\Users\shsteacher\Downloads\3. b) Trophic Level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7196" y="3548744"/>
            <a:ext cx="3885414" cy="291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6355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respiration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1412" y="1692896"/>
            <a:ext cx="9905999" cy="2057469"/>
          </a:xfrm>
        </p:spPr>
        <p:txBody>
          <a:bodyPr/>
          <a:lstStyle/>
          <a:p>
            <a:r>
              <a:rPr lang="en-US" dirty="0"/>
              <a:t>Cellular respiration- the catabolic pathway in which organic molecules are broken down to release energy </a:t>
            </a:r>
          </a:p>
          <a:p>
            <a:r>
              <a:rPr lang="en-US" dirty="0"/>
              <a:t>In this reaction, oxygen is used to break down organic molecules, resulting in the production of CO2 and water.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240" y="3959914"/>
            <a:ext cx="8840862" cy="147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383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Adenosine triphosphate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2950" y="1684806"/>
            <a:ext cx="9905999" cy="3541714"/>
          </a:xfrm>
        </p:spPr>
        <p:txBody>
          <a:bodyPr/>
          <a:lstStyle/>
          <a:p>
            <a:r>
              <a:rPr lang="en-US" dirty="0"/>
              <a:t>Adenosine triphosphate (ATP)- a biological molecule that organisms can convert from chemical energy to mechanical energy. </a:t>
            </a:r>
            <a:r>
              <a:rPr lang="en-US" u="sng" dirty="0"/>
              <a:t>This </a:t>
            </a:r>
            <a:r>
              <a:rPr lang="en-US" u="sng" dirty="0" err="1"/>
              <a:t>nolecule</a:t>
            </a:r>
            <a:r>
              <a:rPr lang="en-US" u="sng" dirty="0"/>
              <a:t> is the most abundant energy-carrier molecules in cells. </a:t>
            </a:r>
          </a:p>
          <a:p>
            <a:r>
              <a:rPr lang="en-US" dirty="0"/>
              <a:t>Energy is produced when the bond between the second and third Phosphates are broken. This produces ADP.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Hexagon 3"/>
          <p:cNvSpPr/>
          <p:nvPr/>
        </p:nvSpPr>
        <p:spPr>
          <a:xfrm rot="1871946">
            <a:off x="2133851" y="4213292"/>
            <a:ext cx="1083206" cy="1020417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gular Pentagon 4"/>
          <p:cNvSpPr/>
          <p:nvPr/>
        </p:nvSpPr>
        <p:spPr>
          <a:xfrm rot="1279188">
            <a:off x="3076161" y="4160885"/>
            <a:ext cx="973301" cy="1063548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4"/>
          </p:cNvCxnSpPr>
          <p:nvPr/>
        </p:nvCxnSpPr>
        <p:spPr>
          <a:xfrm>
            <a:off x="3649657" y="5297389"/>
            <a:ext cx="21195" cy="679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gular Pentagon 7"/>
          <p:cNvSpPr/>
          <p:nvPr/>
        </p:nvSpPr>
        <p:spPr>
          <a:xfrm>
            <a:off x="3670852" y="5637059"/>
            <a:ext cx="927652" cy="874076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5"/>
          </p:cNvCxnSpPr>
          <p:nvPr/>
        </p:nvCxnSpPr>
        <p:spPr>
          <a:xfrm>
            <a:off x="4598503" y="5970925"/>
            <a:ext cx="397567" cy="58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4916557" y="5637059"/>
            <a:ext cx="490330" cy="65772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161722" y="5952670"/>
            <a:ext cx="596347" cy="13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5592417" y="5637059"/>
            <a:ext cx="600523" cy="65772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6395306" y="5644965"/>
            <a:ext cx="600523" cy="65772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995950" y="5946044"/>
            <a:ext cx="596347" cy="13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68287" y="4518991"/>
            <a:ext cx="2013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Adenosine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49656" y="5946044"/>
            <a:ext cx="1390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Ribose</a:t>
            </a:r>
            <a:r>
              <a:rPr lang="en-US" sz="2400" b="1" dirty="0" err="1" smtClean="0">
                <a:solidFill>
                  <a:schemeClr val="bg1"/>
                </a:solidFill>
              </a:rPr>
              <a:t>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96500" y="5874042"/>
            <a:ext cx="489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6292" y="5874042"/>
            <a:ext cx="489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9677" y="5857747"/>
            <a:ext cx="489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</a:t>
            </a:r>
          </a:p>
        </p:txBody>
      </p:sp>
      <p:sp>
        <p:nvSpPr>
          <p:cNvPr id="24" name="Left Arrow 23"/>
          <p:cNvSpPr/>
          <p:nvPr/>
        </p:nvSpPr>
        <p:spPr>
          <a:xfrm rot="19410225">
            <a:off x="5460698" y="3921187"/>
            <a:ext cx="1869216" cy="9214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9077240">
            <a:off x="5877445" y="3806586"/>
            <a:ext cx="1881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Draw this</a:t>
            </a:r>
          </a:p>
        </p:txBody>
      </p:sp>
    </p:spTree>
    <p:extLst>
      <p:ext uri="{BB962C8B-B14F-4D97-AF65-F5344CB8AC3E}">
        <p14:creationId xmlns:p14="http://schemas.microsoft.com/office/powerpoint/2010/main" xmlns="" val="98447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776</TotalTime>
  <Words>475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Cellular energy</vt:lpstr>
      <vt:lpstr>Transformation of energy</vt:lpstr>
      <vt:lpstr>Autotrophs and heterotrophs</vt:lpstr>
      <vt:lpstr>Laws of thermodynamics</vt:lpstr>
      <vt:lpstr>metabolism</vt:lpstr>
      <vt:lpstr>Photosynthesis </vt:lpstr>
      <vt:lpstr>2nd law of thermodynamics</vt:lpstr>
      <vt:lpstr>Cellular respiration</vt:lpstr>
      <vt:lpstr>Adenosine triphosphate</vt:lpstr>
      <vt:lpstr>Key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energy</dc:title>
  <dc:creator>toreybelle</dc:creator>
  <cp:lastModifiedBy>Chris Shillings</cp:lastModifiedBy>
  <cp:revision>17</cp:revision>
  <dcterms:created xsi:type="dcterms:W3CDTF">2017-02-06T16:56:21Z</dcterms:created>
  <dcterms:modified xsi:type="dcterms:W3CDTF">2017-02-21T20:39:27Z</dcterms:modified>
</cp:coreProperties>
</file>