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6" y="-46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A423BF71-38B7-8642-BFCE-EDAE9BD0CBAF}" type="datetimeFigureOut">
              <a:rPr lang="en-US" smtClean="0"/>
              <a:pPr/>
              <a:t>3/2/2017</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B025CB-9D18-264E-A945-2D020344C9DA}" type="datetimeFigureOut">
              <a:rPr lang="en-US" smtClean="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7EFB6C-7E96-8F41-8872-189CA1C59F84}" type="datetimeFigureOut">
              <a:rPr lang="en-US" smtClean="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981CDE-9BE7-C544-8ACB-7077DFC4270F}" type="datetimeFigureOut">
              <a:rPr lang="en-US" smtClean="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55BA285-9698-1B45-8319-D90A8C63F150}" type="datetimeFigureOut">
              <a:rPr lang="en-US" smtClean="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86CD42-43FF-B740-998F-DCC3802C4CE3}" type="datetimeFigureOut">
              <a:rPr lang="en-US" smtClean="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EA0FFBD-2EE4-8547-BBAE-A1AC91C8D77E}" type="datetimeFigureOut">
              <a:rPr lang="en-US" smtClean="0"/>
              <a:pPr/>
              <a:t>3/2/2017</a:t>
            </a:fld>
            <a:endParaRPr lang="en-US" dirty="0"/>
          </a:p>
        </p:txBody>
      </p:sp>
      <p:sp>
        <p:nvSpPr>
          <p:cNvPr id="27" name="Slide Number Placeholder 26"/>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955A2352-D7AC-F242-9256-A4477BCBF354}" type="datetimeFigureOut">
              <a:rPr lang="en-US" smtClean="0"/>
              <a:pPr/>
              <a:t>3/2/2017</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smtClean="0"/>
              <a:pPr/>
              <a:t>3/2/2017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CFCDFD-B4CF-A241-8D71-E814B10BEAF4}" type="datetimeFigureOut">
              <a:rPr lang="en-US" smtClean="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A7B589-FD4B-7E46-869A-CBADC5FC564E}" type="datetimeFigureOut">
              <a:rPr lang="en-US" smtClean="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4CD8A92E-5FF9-8143-81B3-CCB531513398}" type="datetimeFigureOut">
              <a:rPr lang="en-US" smtClean="0"/>
              <a:pPr/>
              <a:t>3/2/2017</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9640"/>
            <a:ext cx="11277600" cy="1470025"/>
          </a:xfrm>
        </p:spPr>
        <p:txBody>
          <a:bodyPr/>
          <a:lstStyle/>
          <a:p>
            <a:r>
              <a:rPr lang="en-US" dirty="0"/>
              <a:t>Fossil Evidence of Change</a:t>
            </a:r>
          </a:p>
        </p:txBody>
      </p:sp>
      <p:sp>
        <p:nvSpPr>
          <p:cNvPr id="3" name="Subtitle 2"/>
          <p:cNvSpPr>
            <a:spLocks noGrp="1"/>
          </p:cNvSpPr>
          <p:nvPr>
            <p:ph type="subTitle" idx="1"/>
          </p:nvPr>
        </p:nvSpPr>
        <p:spPr/>
        <p:txBody>
          <a:bodyPr/>
          <a:lstStyle/>
          <a:p>
            <a:r>
              <a:rPr lang="en-US" dirty="0"/>
              <a:t>14.1</a:t>
            </a:r>
          </a:p>
        </p:txBody>
      </p:sp>
      <p:pic>
        <p:nvPicPr>
          <p:cNvPr id="61442" name="Picture 2" descr="This is my new favorite YouTube channel, I have watched all 200+ videos in the last month. &quot;This is NOT What Evolution Looks Like&quot;.: "/>
          <p:cNvPicPr>
            <a:picLocks noChangeAspect="1" noChangeArrowheads="1"/>
          </p:cNvPicPr>
          <p:nvPr/>
        </p:nvPicPr>
        <p:blipFill>
          <a:blip r:embed="rId2"/>
          <a:srcRect/>
          <a:stretch>
            <a:fillRect/>
          </a:stretch>
        </p:blipFill>
        <p:spPr bwMode="auto">
          <a:xfrm>
            <a:off x="6568966" y="1623848"/>
            <a:ext cx="5402317" cy="4051738"/>
          </a:xfrm>
          <a:prstGeom prst="rect">
            <a:avLst/>
          </a:prstGeom>
          <a:noFill/>
        </p:spPr>
      </p:pic>
    </p:spTree>
    <p:extLst>
      <p:ext uri="{BB962C8B-B14F-4D97-AF65-F5344CB8AC3E}">
        <p14:creationId xmlns="" xmlns:p14="http://schemas.microsoft.com/office/powerpoint/2010/main" val="1880260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379"/>
            <a:ext cx="10972800" cy="1066800"/>
          </a:xfrm>
        </p:spPr>
        <p:txBody>
          <a:bodyPr/>
          <a:lstStyle/>
          <a:p>
            <a:r>
              <a:rPr lang="en-US" dirty="0"/>
              <a:t>Geologic time scale</a:t>
            </a:r>
          </a:p>
        </p:txBody>
      </p:sp>
      <p:sp>
        <p:nvSpPr>
          <p:cNvPr id="3" name="Content Placeholder 2"/>
          <p:cNvSpPr>
            <a:spLocks noGrp="1"/>
          </p:cNvSpPr>
          <p:nvPr>
            <p:ph idx="1"/>
          </p:nvPr>
        </p:nvSpPr>
        <p:spPr>
          <a:xfrm>
            <a:off x="636061" y="1317726"/>
            <a:ext cx="9520158" cy="3656198"/>
          </a:xfrm>
        </p:spPr>
        <p:txBody>
          <a:bodyPr>
            <a:noAutofit/>
          </a:bodyPr>
          <a:lstStyle/>
          <a:p>
            <a:r>
              <a:rPr lang="en-US" u="sng" dirty="0"/>
              <a:t>Paleozoic era- </a:t>
            </a:r>
            <a:r>
              <a:rPr lang="en-US" dirty="0"/>
              <a:t>this era is marked by a drastic change in the history of animal life on Earth. </a:t>
            </a:r>
          </a:p>
          <a:p>
            <a:r>
              <a:rPr lang="en-US" dirty="0"/>
              <a:t>Made up of the Cambrian, Ordovician, Silurian, Devonian, carboniferous, and Permian periods. </a:t>
            </a:r>
          </a:p>
          <a:p>
            <a:r>
              <a:rPr lang="en-US" dirty="0"/>
              <a:t>In the space of just a few million years, the ancestors of most major animal groups diversified in what scientists call the </a:t>
            </a:r>
            <a:r>
              <a:rPr lang="en-US" u="sng" dirty="0"/>
              <a:t>Cambrian Explosion</a:t>
            </a:r>
            <a:r>
              <a:rPr lang="en-US" dirty="0"/>
              <a:t>.</a:t>
            </a:r>
          </a:p>
          <a:p>
            <a:pPr lvl="1"/>
            <a:r>
              <a:rPr lang="en-US" sz="2400" dirty="0">
                <a:solidFill>
                  <a:schemeClr val="tx1"/>
                </a:solidFill>
              </a:rPr>
              <a:t>First plants appear here</a:t>
            </a:r>
          </a:p>
          <a:p>
            <a:pPr lvl="1"/>
            <a:r>
              <a:rPr lang="en-US" sz="2400" dirty="0">
                <a:solidFill>
                  <a:schemeClr val="tx1"/>
                </a:solidFill>
              </a:rPr>
              <a:t>Sharks/bony fish appear</a:t>
            </a:r>
          </a:p>
          <a:p>
            <a:pPr lvl="1"/>
            <a:r>
              <a:rPr lang="en-US" sz="2400" dirty="0">
                <a:solidFill>
                  <a:schemeClr val="tx1"/>
                </a:solidFill>
              </a:rPr>
              <a:t>Amphibians appear</a:t>
            </a:r>
          </a:p>
          <a:p>
            <a:pPr lvl="1"/>
            <a:r>
              <a:rPr lang="en-US" sz="2400" dirty="0">
                <a:solidFill>
                  <a:schemeClr val="tx1"/>
                </a:solidFill>
              </a:rPr>
              <a:t>Ferns/ evergreens appear to make forests </a:t>
            </a:r>
          </a:p>
        </p:txBody>
      </p:sp>
      <p:pic>
        <p:nvPicPr>
          <p:cNvPr id="53249" name="Picture 1" descr="C:\Users\shsteacher\AppData\Local\Microsoft\Windows\Temporary Internet Files\Content.IE5\13VDUYQH\bruce-shark[1].jpg"/>
          <p:cNvPicPr>
            <a:picLocks noChangeAspect="1" noChangeArrowheads="1"/>
          </p:cNvPicPr>
          <p:nvPr/>
        </p:nvPicPr>
        <p:blipFill>
          <a:blip r:embed="rId2"/>
          <a:srcRect/>
          <a:stretch>
            <a:fillRect/>
          </a:stretch>
        </p:blipFill>
        <p:spPr bwMode="auto">
          <a:xfrm>
            <a:off x="8455573" y="3941379"/>
            <a:ext cx="3489435" cy="2617076"/>
          </a:xfrm>
          <a:prstGeom prst="rect">
            <a:avLst/>
          </a:prstGeom>
          <a:noFill/>
        </p:spPr>
      </p:pic>
    </p:spTree>
    <p:extLst>
      <p:ext uri="{BB962C8B-B14F-4D97-AF65-F5344CB8AC3E}">
        <p14:creationId xmlns="" xmlns:p14="http://schemas.microsoft.com/office/powerpoint/2010/main" val="2239939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765" y="297737"/>
            <a:ext cx="9520158" cy="1049235"/>
          </a:xfrm>
        </p:spPr>
        <p:txBody>
          <a:bodyPr/>
          <a:lstStyle/>
          <a:p>
            <a:r>
              <a:rPr lang="en-US" dirty="0"/>
              <a:t>Geologic time scale</a:t>
            </a:r>
          </a:p>
        </p:txBody>
      </p:sp>
      <p:sp>
        <p:nvSpPr>
          <p:cNvPr id="3" name="Content Placeholder 2"/>
          <p:cNvSpPr>
            <a:spLocks noGrp="1"/>
          </p:cNvSpPr>
          <p:nvPr>
            <p:ph idx="1"/>
          </p:nvPr>
        </p:nvSpPr>
        <p:spPr>
          <a:xfrm>
            <a:off x="509937" y="1157786"/>
            <a:ext cx="11080380" cy="4891603"/>
          </a:xfrm>
        </p:spPr>
        <p:txBody>
          <a:bodyPr>
            <a:noAutofit/>
          </a:bodyPr>
          <a:lstStyle/>
          <a:p>
            <a:r>
              <a:rPr lang="en-US" sz="2400" dirty="0"/>
              <a:t>Mesozoic era- evidence (meteorite rocks) for a meteorite wiping out the dinosaurs appears during this era, these rocks are found between the land layers which were formed between the cretaceous period and the Paleogene period of the next era. This layer is called the </a:t>
            </a:r>
            <a:r>
              <a:rPr lang="en-US" sz="2400" u="sng" dirty="0"/>
              <a:t>K-T boundary.</a:t>
            </a:r>
          </a:p>
          <a:p>
            <a:pPr marL="0" indent="0">
              <a:buNone/>
            </a:pPr>
            <a:r>
              <a:rPr lang="en-US" sz="2400" dirty="0"/>
              <a:t>* Please note that the meteorite was not responsible for wiping out dinosaurs, but the debris left in the atmosphere made their habitat inhospitable and dinosaurs slowly became extinct via background extinction. </a:t>
            </a:r>
          </a:p>
          <a:p>
            <a:r>
              <a:rPr lang="en-US" sz="2400" dirty="0"/>
              <a:t>This era is made up of the Triassic, Jurassic, and cretaceous periods. </a:t>
            </a:r>
          </a:p>
          <a:p>
            <a:pPr lvl="1"/>
            <a:r>
              <a:rPr lang="en-US" sz="2400" dirty="0">
                <a:solidFill>
                  <a:schemeClr val="tx1"/>
                </a:solidFill>
              </a:rPr>
              <a:t>First mammals appear here</a:t>
            </a:r>
          </a:p>
          <a:p>
            <a:pPr lvl="1"/>
            <a:r>
              <a:rPr lang="en-US" sz="2400" dirty="0">
                <a:solidFill>
                  <a:schemeClr val="tx1"/>
                </a:solidFill>
              </a:rPr>
              <a:t>Dinosaurs appear</a:t>
            </a:r>
          </a:p>
          <a:p>
            <a:pPr lvl="1"/>
            <a:r>
              <a:rPr lang="en-US" sz="2400" dirty="0">
                <a:solidFill>
                  <a:schemeClr val="tx1"/>
                </a:solidFill>
              </a:rPr>
              <a:t>Forests become lush</a:t>
            </a:r>
          </a:p>
          <a:p>
            <a:pPr lvl="1"/>
            <a:r>
              <a:rPr lang="en-US" sz="2400" dirty="0">
                <a:solidFill>
                  <a:schemeClr val="tx1"/>
                </a:solidFill>
              </a:rPr>
              <a:t>First birds appear</a:t>
            </a:r>
          </a:p>
          <a:p>
            <a:pPr lvl="1"/>
            <a:r>
              <a:rPr lang="en-US" sz="2400" dirty="0">
                <a:solidFill>
                  <a:schemeClr val="tx1"/>
                </a:solidFill>
              </a:rPr>
              <a:t>Flowering plants appear</a:t>
            </a:r>
          </a:p>
          <a:p>
            <a:pPr lvl="1"/>
            <a:r>
              <a:rPr lang="en-US" sz="2400" dirty="0">
                <a:solidFill>
                  <a:schemeClr val="tx1"/>
                </a:solidFill>
              </a:rPr>
              <a:t>Dinosaur population peaks</a:t>
            </a:r>
          </a:p>
        </p:txBody>
      </p:sp>
      <p:pic>
        <p:nvPicPr>
          <p:cNvPr id="52225" name="Picture 1" descr="C:\Users\shsteacher\AppData\Local\Microsoft\Windows\Temporary Internet Files\Content.IE5\K4TI3P42\large-dinosaur-166.6-15481[1].gif"/>
          <p:cNvPicPr>
            <a:picLocks noChangeAspect="1" noChangeArrowheads="1"/>
          </p:cNvPicPr>
          <p:nvPr/>
        </p:nvPicPr>
        <p:blipFill>
          <a:blip r:embed="rId2"/>
          <a:srcRect/>
          <a:stretch>
            <a:fillRect/>
          </a:stretch>
        </p:blipFill>
        <p:spPr bwMode="auto">
          <a:xfrm>
            <a:off x="7240302" y="4312427"/>
            <a:ext cx="3475251" cy="2119903"/>
          </a:xfrm>
          <a:prstGeom prst="rect">
            <a:avLst/>
          </a:prstGeom>
          <a:noFill/>
        </p:spPr>
      </p:pic>
    </p:spTree>
    <p:extLst>
      <p:ext uri="{BB962C8B-B14F-4D97-AF65-F5344CB8AC3E}">
        <p14:creationId xmlns="" xmlns:p14="http://schemas.microsoft.com/office/powerpoint/2010/main" val="3198836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69" y="622738"/>
            <a:ext cx="10972800" cy="1066800"/>
          </a:xfrm>
        </p:spPr>
        <p:txBody>
          <a:bodyPr/>
          <a:lstStyle/>
          <a:p>
            <a:r>
              <a:rPr lang="en-US" dirty="0"/>
              <a:t>Geologic time scale</a:t>
            </a:r>
          </a:p>
        </p:txBody>
      </p:sp>
      <p:sp>
        <p:nvSpPr>
          <p:cNvPr id="3" name="Content Placeholder 2"/>
          <p:cNvSpPr>
            <a:spLocks noGrp="1"/>
          </p:cNvSpPr>
          <p:nvPr>
            <p:ph idx="1"/>
          </p:nvPr>
        </p:nvSpPr>
        <p:spPr>
          <a:xfrm>
            <a:off x="310056" y="1508445"/>
            <a:ext cx="10972800" cy="4325112"/>
          </a:xfrm>
        </p:spPr>
        <p:txBody>
          <a:bodyPr>
            <a:noAutofit/>
          </a:bodyPr>
          <a:lstStyle/>
          <a:p>
            <a:r>
              <a:rPr lang="en-US" dirty="0"/>
              <a:t>Cenozoic era- this era was heavily influenced by plate tectonics; this era if the most recent in which mammals dominate land animals. </a:t>
            </a:r>
          </a:p>
          <a:p>
            <a:r>
              <a:rPr lang="en-US" u="sng" dirty="0"/>
              <a:t>Plate tectonics describes the movement of several large plates that make up the surface of the earth. </a:t>
            </a:r>
            <a:endParaRPr lang="en-US" dirty="0"/>
          </a:p>
          <a:p>
            <a:r>
              <a:rPr lang="en-US" dirty="0"/>
              <a:t>Made up of the Paleogene and Neogene periods and 7 different epochs.</a:t>
            </a:r>
          </a:p>
          <a:p>
            <a:pPr lvl="1"/>
            <a:r>
              <a:rPr lang="en-US" sz="2800" dirty="0">
                <a:solidFill>
                  <a:schemeClr val="tx1"/>
                </a:solidFill>
              </a:rPr>
              <a:t>Most mammals come into existence</a:t>
            </a:r>
          </a:p>
          <a:p>
            <a:pPr lvl="1"/>
            <a:r>
              <a:rPr lang="en-US" sz="2800" dirty="0">
                <a:solidFill>
                  <a:schemeClr val="tx1"/>
                </a:solidFill>
              </a:rPr>
              <a:t>Monkeys appear</a:t>
            </a:r>
          </a:p>
          <a:p>
            <a:pPr lvl="1"/>
            <a:r>
              <a:rPr lang="en-US" sz="2800" dirty="0">
                <a:solidFill>
                  <a:schemeClr val="tx1"/>
                </a:solidFill>
              </a:rPr>
              <a:t>Apes appear</a:t>
            </a:r>
          </a:p>
          <a:p>
            <a:pPr lvl="1"/>
            <a:r>
              <a:rPr lang="en-US" sz="2800" dirty="0">
                <a:solidFill>
                  <a:schemeClr val="tx1"/>
                </a:solidFill>
              </a:rPr>
              <a:t>Humans form civilization</a:t>
            </a:r>
          </a:p>
        </p:txBody>
      </p:sp>
      <p:pic>
        <p:nvPicPr>
          <p:cNvPr id="51201" name="Picture 1" descr="C:\Users\shsteacher\AppData\Local\Microsoft\Windows\Temporary Internet Files\Content.IE5\K4TI3P42\Chimpanzee-Head[1].jpg"/>
          <p:cNvPicPr>
            <a:picLocks noChangeAspect="1" noChangeArrowheads="1"/>
          </p:cNvPicPr>
          <p:nvPr/>
        </p:nvPicPr>
        <p:blipFill>
          <a:blip r:embed="rId2"/>
          <a:srcRect/>
          <a:stretch>
            <a:fillRect/>
          </a:stretch>
        </p:blipFill>
        <p:spPr bwMode="auto">
          <a:xfrm>
            <a:off x="8244865" y="4320070"/>
            <a:ext cx="2157920" cy="2157920"/>
          </a:xfrm>
          <a:prstGeom prst="rect">
            <a:avLst/>
          </a:prstGeom>
          <a:noFill/>
        </p:spPr>
      </p:pic>
    </p:spTree>
    <p:extLst>
      <p:ext uri="{BB962C8B-B14F-4D97-AF65-F5344CB8AC3E}">
        <p14:creationId xmlns="" xmlns:p14="http://schemas.microsoft.com/office/powerpoint/2010/main" val="140575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There is evidence in fossils for change throughout the history of </a:t>
            </a:r>
            <a:r>
              <a:rPr lang="en-US"/>
              <a:t>the Earth. </a:t>
            </a:r>
          </a:p>
        </p:txBody>
      </p:sp>
    </p:spTree>
    <p:extLst>
      <p:ext uri="{BB962C8B-B14F-4D97-AF65-F5344CB8AC3E}">
        <p14:creationId xmlns="" xmlns:p14="http://schemas.microsoft.com/office/powerpoint/2010/main" val="1595497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early history</a:t>
            </a:r>
          </a:p>
        </p:txBody>
      </p:sp>
      <p:sp>
        <p:nvSpPr>
          <p:cNvPr id="3" name="Content Placeholder 2"/>
          <p:cNvSpPr>
            <a:spLocks noGrp="1"/>
          </p:cNvSpPr>
          <p:nvPr>
            <p:ph idx="1"/>
          </p:nvPr>
        </p:nvSpPr>
        <p:spPr/>
        <p:txBody>
          <a:bodyPr/>
          <a:lstStyle/>
          <a:p>
            <a:r>
              <a:rPr lang="en-US" u="sng" dirty="0"/>
              <a:t>Land environments- </a:t>
            </a:r>
            <a:r>
              <a:rPr lang="en-US" dirty="0"/>
              <a:t>by studying other plants, scientists have concluded that the Earth was formed about 4.6 Billion years ago, and it was a molten body while it was being formed. The earliest clues about life on Earth date to about 3.5 billion years ago. </a:t>
            </a:r>
          </a:p>
          <a:p>
            <a:r>
              <a:rPr lang="en-US" u="sng" dirty="0" err="1"/>
              <a:t>Atomsphere</a:t>
            </a:r>
            <a:r>
              <a:rPr lang="en-US" u="sng" dirty="0"/>
              <a:t>-</a:t>
            </a:r>
            <a:r>
              <a:rPr lang="en-US" dirty="0"/>
              <a:t> the gases that likely made up the Earth’s early atmosphere were from volcanoes. Atmosphere today is made up of H2O, CO2, SO2, CO, H2S, HCN, and N2. </a:t>
            </a:r>
          </a:p>
        </p:txBody>
      </p:sp>
    </p:spTree>
    <p:extLst>
      <p:ext uri="{BB962C8B-B14F-4D97-AF65-F5344CB8AC3E}">
        <p14:creationId xmlns="" xmlns:p14="http://schemas.microsoft.com/office/powerpoint/2010/main" val="588603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Clues in Rocks</a:t>
            </a:r>
          </a:p>
        </p:txBody>
      </p:sp>
      <p:sp>
        <p:nvSpPr>
          <p:cNvPr id="3" name="Content Placeholder 2"/>
          <p:cNvSpPr>
            <a:spLocks noGrp="1"/>
          </p:cNvSpPr>
          <p:nvPr>
            <p:ph idx="1"/>
          </p:nvPr>
        </p:nvSpPr>
        <p:spPr/>
        <p:txBody>
          <a:bodyPr/>
          <a:lstStyle/>
          <a:p>
            <a:r>
              <a:rPr lang="en-US" dirty="0"/>
              <a:t>The fossil record</a:t>
            </a:r>
          </a:p>
          <a:p>
            <a:pPr lvl="1"/>
            <a:r>
              <a:rPr lang="en-US" sz="3200" u="sng" dirty="0">
                <a:solidFill>
                  <a:schemeClr val="tx1"/>
                </a:solidFill>
              </a:rPr>
              <a:t>A fossil is any preserved evidence of an organism. </a:t>
            </a:r>
          </a:p>
          <a:p>
            <a:pPr lvl="1"/>
            <a:r>
              <a:rPr lang="en-US" sz="3200" dirty="0">
                <a:solidFill>
                  <a:schemeClr val="tx1"/>
                </a:solidFill>
              </a:rPr>
              <a:t>Plants, animals, and bacteria can form fossils. </a:t>
            </a:r>
          </a:p>
          <a:p>
            <a:pPr lvl="1"/>
            <a:r>
              <a:rPr lang="en-US" sz="3200" dirty="0">
                <a:solidFill>
                  <a:schemeClr val="tx1"/>
                </a:solidFill>
              </a:rPr>
              <a:t>Most organisms decompose before they have a chance to fossilize, only organisms that are buried deep and rapidly will fossilize. (ex: something buried via avalanche, flood, etc.)</a:t>
            </a:r>
          </a:p>
          <a:p>
            <a:pPr lvl="1"/>
            <a:r>
              <a:rPr lang="en-US" sz="3200" dirty="0">
                <a:solidFill>
                  <a:schemeClr val="tx1"/>
                </a:solidFill>
              </a:rPr>
              <a:t>Paleontologists study fossils in rocks</a:t>
            </a:r>
          </a:p>
          <a:p>
            <a:pPr lvl="1"/>
            <a:endParaRPr lang="en-US" dirty="0"/>
          </a:p>
        </p:txBody>
      </p:sp>
    </p:spTree>
    <p:extLst>
      <p:ext uri="{BB962C8B-B14F-4D97-AF65-F5344CB8AC3E}">
        <p14:creationId xmlns="" xmlns:p14="http://schemas.microsoft.com/office/powerpoint/2010/main" val="3195418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97" y="679862"/>
            <a:ext cx="10972800" cy="1066800"/>
          </a:xfrm>
        </p:spPr>
        <p:txBody>
          <a:bodyPr/>
          <a:lstStyle/>
          <a:p>
            <a:r>
              <a:rPr lang="en-US" dirty="0"/>
              <a:t>Fossil record</a:t>
            </a:r>
          </a:p>
        </p:txBody>
      </p:sp>
      <p:sp>
        <p:nvSpPr>
          <p:cNvPr id="3" name="Content Placeholder 2"/>
          <p:cNvSpPr>
            <a:spLocks noGrp="1"/>
          </p:cNvSpPr>
          <p:nvPr>
            <p:ph idx="1"/>
          </p:nvPr>
        </p:nvSpPr>
        <p:spPr>
          <a:xfrm>
            <a:off x="455221" y="1525029"/>
            <a:ext cx="10972800" cy="4325112"/>
          </a:xfrm>
        </p:spPr>
        <p:txBody>
          <a:bodyPr/>
          <a:lstStyle/>
          <a:p>
            <a:r>
              <a:rPr lang="en-US" dirty="0"/>
              <a:t>Fossils will typically form in sedimentary (layered) rocks. Because the heat and pressure involved in making metamorphic and igneous rocks isn’t suitable for fossil formation. </a:t>
            </a:r>
          </a:p>
        </p:txBody>
      </p:sp>
      <p:pic>
        <p:nvPicPr>
          <p:cNvPr id="58370" name="Picture 2" descr="Image result for sedimentary rock fossil diagram"/>
          <p:cNvPicPr>
            <a:picLocks noChangeAspect="1" noChangeArrowheads="1"/>
          </p:cNvPicPr>
          <p:nvPr/>
        </p:nvPicPr>
        <p:blipFill>
          <a:blip r:embed="rId2"/>
          <a:srcRect/>
          <a:stretch>
            <a:fillRect/>
          </a:stretch>
        </p:blipFill>
        <p:spPr bwMode="auto">
          <a:xfrm>
            <a:off x="3302535" y="2919513"/>
            <a:ext cx="4273921" cy="3376925"/>
          </a:xfrm>
          <a:prstGeom prst="rect">
            <a:avLst/>
          </a:prstGeom>
          <a:noFill/>
        </p:spPr>
      </p:pic>
    </p:spTree>
    <p:extLst>
      <p:ext uri="{BB962C8B-B14F-4D97-AF65-F5344CB8AC3E}">
        <p14:creationId xmlns="" xmlns:p14="http://schemas.microsoft.com/office/powerpoint/2010/main" val="3861680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Fossil record</a:t>
            </a:r>
          </a:p>
        </p:txBody>
      </p:sp>
      <p:sp>
        <p:nvSpPr>
          <p:cNvPr id="3" name="Content Placeholder 2"/>
          <p:cNvSpPr>
            <a:spLocks noGrp="1"/>
          </p:cNvSpPr>
          <p:nvPr>
            <p:ph idx="1"/>
          </p:nvPr>
        </p:nvSpPr>
        <p:spPr/>
        <p:txBody>
          <a:bodyPr/>
          <a:lstStyle/>
          <a:p>
            <a:r>
              <a:rPr lang="en-US" dirty="0"/>
              <a:t>Dating fossils</a:t>
            </a:r>
          </a:p>
          <a:p>
            <a:pPr lvl="1"/>
            <a:r>
              <a:rPr lang="en-US" sz="2800" u="sng" dirty="0">
                <a:solidFill>
                  <a:schemeClr val="tx1"/>
                </a:solidFill>
              </a:rPr>
              <a:t>Relative dating- </a:t>
            </a:r>
            <a:r>
              <a:rPr lang="en-US" sz="2800" dirty="0">
                <a:solidFill>
                  <a:schemeClr val="tx1"/>
                </a:solidFill>
              </a:rPr>
              <a:t>a method used to determine the age of rocks by comparing them with those in other layers.</a:t>
            </a:r>
          </a:p>
          <a:p>
            <a:pPr lvl="1"/>
            <a:r>
              <a:rPr lang="en-US" sz="2800" u="sng" dirty="0">
                <a:solidFill>
                  <a:schemeClr val="tx1"/>
                </a:solidFill>
              </a:rPr>
              <a:t>The law of superposition- </a:t>
            </a:r>
            <a:r>
              <a:rPr lang="en-US" sz="2800" dirty="0">
                <a:solidFill>
                  <a:schemeClr val="tx1"/>
                </a:solidFill>
              </a:rPr>
              <a:t>this law states that younger layers of rocks are deposited on top of older layers. </a:t>
            </a:r>
          </a:p>
          <a:p>
            <a:pPr lvl="1"/>
            <a:r>
              <a:rPr lang="en-US" sz="2800" u="sng" dirty="0">
                <a:solidFill>
                  <a:schemeClr val="tx1"/>
                </a:solidFill>
              </a:rPr>
              <a:t>Radiometric dating- </a:t>
            </a:r>
            <a:r>
              <a:rPr lang="en-US" sz="2800" dirty="0">
                <a:solidFill>
                  <a:schemeClr val="tx1"/>
                </a:solidFill>
              </a:rPr>
              <a:t>a fossil dating method that uses the decay of radioactive isotopes to measure the age of a rock. </a:t>
            </a:r>
          </a:p>
          <a:p>
            <a:pPr lvl="2"/>
            <a:r>
              <a:rPr lang="en-US" sz="2800" i="1" dirty="0">
                <a:solidFill>
                  <a:schemeClr val="tx1"/>
                </a:solidFill>
              </a:rPr>
              <a:t>Isotope- an element with the same atomic number but with a different mass number.</a:t>
            </a:r>
          </a:p>
        </p:txBody>
      </p:sp>
    </p:spTree>
    <p:extLst>
      <p:ext uri="{BB962C8B-B14F-4D97-AF65-F5344CB8AC3E}">
        <p14:creationId xmlns="" xmlns:p14="http://schemas.microsoft.com/office/powerpoint/2010/main" val="2194068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Geologic time scale </a:t>
            </a:r>
          </a:p>
        </p:txBody>
      </p:sp>
      <p:sp>
        <p:nvSpPr>
          <p:cNvPr id="3" name="Content Placeholder 2"/>
          <p:cNvSpPr>
            <a:spLocks noGrp="1"/>
          </p:cNvSpPr>
          <p:nvPr>
            <p:ph idx="1"/>
          </p:nvPr>
        </p:nvSpPr>
        <p:spPr/>
        <p:txBody>
          <a:bodyPr/>
          <a:lstStyle/>
          <a:p>
            <a:r>
              <a:rPr lang="en-US" u="sng" dirty="0" smtClean="0"/>
              <a:t>Geologic-time </a:t>
            </a:r>
            <a:r>
              <a:rPr lang="en-US" u="sng" dirty="0"/>
              <a:t>scale- </a:t>
            </a:r>
            <a:r>
              <a:rPr lang="en-US" dirty="0"/>
              <a:t>record of Earth’s history.</a:t>
            </a:r>
          </a:p>
        </p:txBody>
      </p:sp>
    </p:spTree>
    <p:extLst>
      <p:ext uri="{BB962C8B-B14F-4D97-AF65-F5344CB8AC3E}">
        <p14:creationId xmlns="" xmlns:p14="http://schemas.microsoft.com/office/powerpoint/2010/main" val="237807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eologic time scale"/>
          <p:cNvPicPr>
            <a:picLocks noChangeAspect="1" noChangeArrowheads="1"/>
          </p:cNvPicPr>
          <p:nvPr/>
        </p:nvPicPr>
        <p:blipFill>
          <a:blip r:embed="rId2"/>
          <a:srcRect/>
          <a:stretch>
            <a:fillRect/>
          </a:stretch>
        </p:blipFill>
        <p:spPr bwMode="auto">
          <a:xfrm>
            <a:off x="2355274" y="435447"/>
            <a:ext cx="6207908" cy="642255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Geologic Time Scale</a:t>
            </a:r>
          </a:p>
        </p:txBody>
      </p:sp>
      <p:sp>
        <p:nvSpPr>
          <p:cNvPr id="3" name="Content Placeholder 2"/>
          <p:cNvSpPr>
            <a:spLocks noGrp="1"/>
          </p:cNvSpPr>
          <p:nvPr>
            <p:ph idx="1"/>
          </p:nvPr>
        </p:nvSpPr>
        <p:spPr/>
        <p:txBody>
          <a:bodyPr/>
          <a:lstStyle/>
          <a:p>
            <a:r>
              <a:rPr lang="en-US" dirty="0"/>
              <a:t>The geologic time scale is broken down into sub categories.</a:t>
            </a:r>
          </a:p>
          <a:p>
            <a:pPr lvl="1"/>
            <a:r>
              <a:rPr lang="en-US" sz="3200" dirty="0">
                <a:solidFill>
                  <a:schemeClr val="tx1"/>
                </a:solidFill>
              </a:rPr>
              <a:t>Epoch- smallest unit of geologic time (several million years)</a:t>
            </a:r>
          </a:p>
          <a:p>
            <a:pPr lvl="1"/>
            <a:r>
              <a:rPr lang="en-US" sz="3200" dirty="0">
                <a:solidFill>
                  <a:schemeClr val="tx1"/>
                </a:solidFill>
              </a:rPr>
              <a:t>Period- unit of geologic time (tens of millions of years)</a:t>
            </a:r>
          </a:p>
          <a:p>
            <a:pPr lvl="1"/>
            <a:r>
              <a:rPr lang="en-US" sz="3200" dirty="0">
                <a:solidFill>
                  <a:schemeClr val="tx1"/>
                </a:solidFill>
              </a:rPr>
              <a:t>Era- unit of geologic time, two or more periods (hundreds of millions of years)</a:t>
            </a:r>
          </a:p>
        </p:txBody>
      </p:sp>
    </p:spTree>
    <p:extLst>
      <p:ext uri="{BB962C8B-B14F-4D97-AF65-F5344CB8AC3E}">
        <p14:creationId xmlns="" xmlns:p14="http://schemas.microsoft.com/office/powerpoint/2010/main" val="961971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Geologic time scale</a:t>
            </a:r>
          </a:p>
        </p:txBody>
      </p:sp>
      <p:sp>
        <p:nvSpPr>
          <p:cNvPr id="3" name="Content Placeholder 2"/>
          <p:cNvSpPr>
            <a:spLocks noGrp="1"/>
          </p:cNvSpPr>
          <p:nvPr>
            <p:ph idx="1"/>
          </p:nvPr>
        </p:nvSpPr>
        <p:spPr>
          <a:xfrm>
            <a:off x="573974" y="2000042"/>
            <a:ext cx="10972800" cy="4325112"/>
          </a:xfrm>
        </p:spPr>
        <p:txBody>
          <a:bodyPr/>
          <a:lstStyle/>
          <a:p>
            <a:r>
              <a:rPr lang="en-US" u="sng" dirty="0"/>
              <a:t>Precambrian-</a:t>
            </a:r>
            <a:r>
              <a:rPr lang="en-US" dirty="0"/>
              <a:t> nearly 90% of the Earth’s entire history. Stretching from the formation of Earth to the beginning of the Paleozoic era about 542 Mill. Years ago. </a:t>
            </a:r>
          </a:p>
          <a:p>
            <a:r>
              <a:rPr lang="en-US" dirty="0"/>
              <a:t>Made up of </a:t>
            </a:r>
            <a:r>
              <a:rPr lang="en-US" dirty="0" err="1"/>
              <a:t>tonian</a:t>
            </a:r>
            <a:r>
              <a:rPr lang="en-US" dirty="0"/>
              <a:t>, </a:t>
            </a:r>
            <a:r>
              <a:rPr lang="en-US" dirty="0" err="1"/>
              <a:t>cryogeian</a:t>
            </a:r>
            <a:r>
              <a:rPr lang="en-US" dirty="0"/>
              <a:t>, and </a:t>
            </a:r>
            <a:r>
              <a:rPr lang="en-US" dirty="0" err="1"/>
              <a:t>ediacaran</a:t>
            </a:r>
            <a:r>
              <a:rPr lang="en-US" dirty="0"/>
              <a:t> periods</a:t>
            </a:r>
          </a:p>
          <a:p>
            <a:pPr lvl="1"/>
            <a:r>
              <a:rPr lang="en-US" dirty="0">
                <a:solidFill>
                  <a:schemeClr val="tx1"/>
                </a:solidFill>
              </a:rPr>
              <a:t>Earth is formed</a:t>
            </a:r>
          </a:p>
          <a:p>
            <a:pPr lvl="1"/>
            <a:r>
              <a:rPr lang="en-US" dirty="0">
                <a:solidFill>
                  <a:schemeClr val="tx1"/>
                </a:solidFill>
              </a:rPr>
              <a:t>Eukaryotic cells and prokaryotic cells emerge here</a:t>
            </a:r>
          </a:p>
          <a:p>
            <a:pPr lvl="1"/>
            <a:r>
              <a:rPr lang="en-US" dirty="0">
                <a:solidFill>
                  <a:schemeClr val="tx1"/>
                </a:solidFill>
              </a:rPr>
              <a:t>Invertebrates and algae diversify</a:t>
            </a:r>
          </a:p>
          <a:p>
            <a:pPr lvl="1"/>
            <a:r>
              <a:rPr lang="en-US" dirty="0">
                <a:solidFill>
                  <a:schemeClr val="tx1"/>
                </a:solidFill>
              </a:rPr>
              <a:t>Soft-bodied organisms appear</a:t>
            </a:r>
          </a:p>
        </p:txBody>
      </p:sp>
      <p:pic>
        <p:nvPicPr>
          <p:cNvPr id="54273" name="Picture 1" descr="C:\Users\shsteacher\AppData\Local\Microsoft\Windows\Temporary Internet Files\Content.IE5\13VDUYQH\16897-illustration-of-a-globe-pv[1].png"/>
          <p:cNvPicPr>
            <a:picLocks noChangeAspect="1" noChangeArrowheads="1"/>
          </p:cNvPicPr>
          <p:nvPr/>
        </p:nvPicPr>
        <p:blipFill>
          <a:blip r:embed="rId2"/>
          <a:srcRect/>
          <a:stretch>
            <a:fillRect/>
          </a:stretch>
        </p:blipFill>
        <p:spPr bwMode="auto">
          <a:xfrm>
            <a:off x="9004737" y="4070130"/>
            <a:ext cx="2787870" cy="2787870"/>
          </a:xfrm>
          <a:prstGeom prst="rect">
            <a:avLst/>
          </a:prstGeom>
          <a:noFill/>
        </p:spPr>
      </p:pic>
    </p:spTree>
    <p:extLst>
      <p:ext uri="{BB962C8B-B14F-4D97-AF65-F5344CB8AC3E}">
        <p14:creationId xmlns="" xmlns:p14="http://schemas.microsoft.com/office/powerpoint/2010/main" val="521660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1051</TotalTime>
  <Words>681</Words>
  <Application>Microsoft Office PowerPoint</Application>
  <PresentationFormat>Custom</PresentationFormat>
  <Paragraphs>61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Urban</vt:lpstr>
      <vt:lpstr>Fossil Evidence of Change</vt:lpstr>
      <vt:lpstr>Earth’s early history</vt:lpstr>
      <vt:lpstr>Clues in Rocks</vt:lpstr>
      <vt:lpstr>Fossil record</vt:lpstr>
      <vt:lpstr>Fossil record</vt:lpstr>
      <vt:lpstr>Geologic time scale </vt:lpstr>
      <vt:lpstr>Slide 7</vt:lpstr>
      <vt:lpstr>Geologic Time Scale</vt:lpstr>
      <vt:lpstr>Geologic time scale</vt:lpstr>
      <vt:lpstr>Geologic time scale</vt:lpstr>
      <vt:lpstr>Geologic time scale</vt:lpstr>
      <vt:lpstr>Geologic time scale</vt:lpstr>
      <vt:lpstr>Key points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 Evidence of Change</dc:title>
  <dc:creator>toreybelle</dc:creator>
  <cp:lastModifiedBy>Chris Shillings</cp:lastModifiedBy>
  <cp:revision>12</cp:revision>
  <dcterms:created xsi:type="dcterms:W3CDTF">2017-02-20T15:16:57Z</dcterms:created>
  <dcterms:modified xsi:type="dcterms:W3CDTF">2017-03-02T18:46:22Z</dcterms:modified>
</cp:coreProperties>
</file>