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rgbClr val="262626"/>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3663BBFF-77C1-4BF1-A3B2-2505841100BA}" type="datetimeFigureOut">
              <a:rPr lang="en-US" smtClean="0"/>
              <a:t>12/15/2017</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2051753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smtClean="0"/>
              <a:t>12/15/2017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71317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5854CA-19F4-4771-B6A2-DA5C0742B220}" type="datetimeFigureOut">
              <a:rPr lang="en-US" smtClean="0"/>
              <a:t>12/15/2017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50111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ED2BB1-BB31-4EB8-A961-18800A74EAA8}" type="datetimeFigureOut">
              <a:rPr lang="en-US" smtClean="0"/>
              <a:t>12/15/2017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28540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smtClean="0"/>
              <a:t>12/15/2017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29587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smtClean="0"/>
              <a:t>12/15/2017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52308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smtClean="0"/>
              <a:t>12/15/2017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36304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B24146-07E2-48CA-8629-5887ED47FCDB}" type="datetimeFigureOut">
              <a:rPr lang="en-US" smtClean="0"/>
              <a:t>12/15/2017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92031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07E718-B4F0-433E-A285-0013249184C0}" type="datetimeFigureOut">
              <a:rPr lang="en-US" smtClean="0"/>
              <a:t>12/15/2017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27163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Edit Master text styles</a:t>
            </a:r>
          </a:p>
        </p:txBody>
      </p:sp>
      <p:sp>
        <p:nvSpPr>
          <p:cNvPr id="5" name="Date Placeholder 4"/>
          <p:cNvSpPr>
            <a:spLocks noGrp="1"/>
          </p:cNvSpPr>
          <p:nvPr>
            <p:ph type="dt" sz="half" idx="10"/>
          </p:nvPr>
        </p:nvSpPr>
        <p:spPr/>
        <p:txBody>
          <a:bodyPr/>
          <a:lstStyle/>
          <a:p>
            <a:fld id="{2B8E44C4-3D72-4D6E-86A4-F5491DC49E6D}" type="datetimeFigureOut">
              <a:rPr lang="en-US" smtClean="0"/>
              <a:t>12/15/2017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301931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06B8EA14-E6AC-4B59-973C-7A06B0EDE3E3}" type="datetimeFigureOut">
              <a:rPr lang="en-US" smtClean="0"/>
              <a:t>12/15/2017</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2532509537"/>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A3BB3B3F-C0CE-47CB-BCED-F49A710726FF}" type="datetimeFigureOut">
              <a:rPr lang="en-US" smtClean="0"/>
              <a:t>12/15/2017</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06381785"/>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oeR4jGNCnd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Chromosomes and Human Heredity </a:t>
            </a:r>
            <a:endParaRPr lang="en-US" dirty="0"/>
          </a:p>
        </p:txBody>
      </p:sp>
      <p:sp>
        <p:nvSpPr>
          <p:cNvPr id="3" name="Subtitle 2"/>
          <p:cNvSpPr>
            <a:spLocks noGrp="1"/>
          </p:cNvSpPr>
          <p:nvPr>
            <p:ph type="subTitle" idx="1"/>
          </p:nvPr>
        </p:nvSpPr>
        <p:spPr/>
        <p:txBody>
          <a:bodyPr/>
          <a:lstStyle/>
          <a:p>
            <a:r>
              <a:rPr lang="en-US" dirty="0" smtClean="0"/>
              <a:t>11.3 </a:t>
            </a:r>
            <a:endParaRPr lang="en-US" dirty="0"/>
          </a:p>
        </p:txBody>
      </p:sp>
    </p:spTree>
    <p:extLst>
      <p:ext uri="{BB962C8B-B14F-4D97-AF65-F5344CB8AC3E}">
        <p14:creationId xmlns:p14="http://schemas.microsoft.com/office/powerpoint/2010/main" val="22317856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 for 11.3</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Humans have 23 chromosomes, as can be seen in a karyotype. </a:t>
            </a:r>
          </a:p>
          <a:p>
            <a:pPr>
              <a:buFont typeface="Arial" panose="020B0604020202020204" pitchFamily="34" charset="0"/>
              <a:buChar char="•"/>
            </a:pPr>
            <a:r>
              <a:rPr lang="en-US" dirty="0" smtClean="0"/>
              <a:t>The 23</a:t>
            </a:r>
            <a:r>
              <a:rPr lang="en-US" baseline="30000" dirty="0" smtClean="0"/>
              <a:t>rd</a:t>
            </a:r>
            <a:r>
              <a:rPr lang="en-US" dirty="0" smtClean="0"/>
              <a:t> chromosomes in humans determine the biological sex (XX for women and XY for men)</a:t>
            </a:r>
          </a:p>
          <a:p>
            <a:pPr>
              <a:buFont typeface="Arial" panose="020B0604020202020204" pitchFamily="34" charset="0"/>
              <a:buChar char="•"/>
            </a:pPr>
            <a:r>
              <a:rPr lang="en-US" dirty="0" smtClean="0"/>
              <a:t>Nondisjunction is when chromosomes don’t properly divide during Mitosis or meiosis.</a:t>
            </a:r>
            <a:endParaRPr lang="en-US" dirty="0"/>
          </a:p>
        </p:txBody>
      </p:sp>
    </p:spTree>
    <p:extLst>
      <p:ext uri="{BB962C8B-B14F-4D97-AF65-F5344CB8AC3E}">
        <p14:creationId xmlns:p14="http://schemas.microsoft.com/office/powerpoint/2010/main" val="312829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Karyotype studies</a:t>
            </a:r>
            <a:endParaRPr lang="en-US" dirty="0"/>
          </a:p>
        </p:txBody>
      </p:sp>
      <p:sp>
        <p:nvSpPr>
          <p:cNvPr id="3" name="Content Placeholder 2"/>
          <p:cNvSpPr>
            <a:spLocks noGrp="1"/>
          </p:cNvSpPr>
          <p:nvPr>
            <p:ph idx="1"/>
          </p:nvPr>
        </p:nvSpPr>
        <p:spPr>
          <a:xfrm>
            <a:off x="676657" y="2011680"/>
            <a:ext cx="5432044" cy="3766185"/>
          </a:xfrm>
        </p:spPr>
        <p:txBody>
          <a:bodyPr/>
          <a:lstStyle/>
          <a:p>
            <a:pPr>
              <a:buFont typeface="Arial" panose="020B0604020202020204" pitchFamily="34" charset="0"/>
              <a:buChar char="•"/>
            </a:pPr>
            <a:r>
              <a:rPr lang="en-US" dirty="0" smtClean="0"/>
              <a:t>A karyotype is a diagram that shows all of the chromosomes that an organism has. </a:t>
            </a:r>
          </a:p>
          <a:p>
            <a:pPr>
              <a:buFont typeface="Arial" panose="020B0604020202020204" pitchFamily="34" charset="0"/>
              <a:buChar char="•"/>
            </a:pPr>
            <a:r>
              <a:rPr lang="en-US" dirty="0" smtClean="0"/>
              <a:t>Every colored bar on the </a:t>
            </a:r>
            <a:r>
              <a:rPr lang="en-US" dirty="0" err="1" smtClean="0"/>
              <a:t>chromsomes</a:t>
            </a:r>
            <a:r>
              <a:rPr lang="en-US" dirty="0" smtClean="0"/>
              <a:t> are different genes</a:t>
            </a:r>
          </a:p>
          <a:p>
            <a:pPr>
              <a:buFont typeface="Arial" panose="020B0604020202020204" pitchFamily="34" charset="0"/>
              <a:buChar char="•"/>
            </a:pPr>
            <a:r>
              <a:rPr lang="en-US" dirty="0" smtClean="0"/>
              <a:t>Notice how the chromosomes get smaller as you move towards the 22</a:t>
            </a:r>
            <a:r>
              <a:rPr lang="en-US" baseline="30000" dirty="0" smtClean="0"/>
              <a:t>nd</a:t>
            </a:r>
            <a:r>
              <a:rPr lang="en-US" dirty="0" smtClean="0"/>
              <a:t> </a:t>
            </a:r>
            <a:r>
              <a:rPr lang="en-US" dirty="0" err="1" smtClean="0"/>
              <a:t>chromsome</a:t>
            </a:r>
            <a:endParaRPr lang="en-US" dirty="0"/>
          </a:p>
        </p:txBody>
      </p:sp>
      <p:pic>
        <p:nvPicPr>
          <p:cNvPr id="1026" name="Picture 2" descr="Image result for karyoty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8575" y="1574800"/>
            <a:ext cx="5464334" cy="41043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93534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Karyotype studies</a:t>
            </a:r>
            <a:endParaRPr lang="en-US" dirty="0"/>
          </a:p>
        </p:txBody>
      </p:sp>
      <p:sp>
        <p:nvSpPr>
          <p:cNvPr id="3" name="Content Placeholder 2"/>
          <p:cNvSpPr>
            <a:spLocks noGrp="1"/>
          </p:cNvSpPr>
          <p:nvPr>
            <p:ph idx="1"/>
          </p:nvPr>
        </p:nvSpPr>
        <p:spPr>
          <a:xfrm>
            <a:off x="676657" y="2011680"/>
            <a:ext cx="5432044" cy="3766185"/>
          </a:xfrm>
        </p:spPr>
        <p:txBody>
          <a:bodyPr/>
          <a:lstStyle/>
          <a:p>
            <a:pPr>
              <a:buFont typeface="Arial" panose="020B0604020202020204" pitchFamily="34" charset="0"/>
              <a:buChar char="•"/>
            </a:pPr>
            <a:r>
              <a:rPr lang="en-US" b="1" dirty="0" smtClean="0"/>
              <a:t>Humans have 23 pairs of chromosomes- 46 individual chromosomes</a:t>
            </a:r>
          </a:p>
          <a:p>
            <a:pPr>
              <a:buFont typeface="Arial" panose="020B0604020202020204" pitchFamily="34" charset="0"/>
              <a:buChar char="•"/>
            </a:pPr>
            <a:r>
              <a:rPr lang="en-US" dirty="0" smtClean="0"/>
              <a:t>The 23</a:t>
            </a:r>
            <a:r>
              <a:rPr lang="en-US" baseline="30000" dirty="0" smtClean="0"/>
              <a:t>rd</a:t>
            </a:r>
            <a:r>
              <a:rPr lang="en-US" dirty="0" smtClean="0"/>
              <a:t> pair of chromosomes are the sex chromosomes</a:t>
            </a:r>
            <a:endParaRPr lang="en-US" dirty="0"/>
          </a:p>
          <a:p>
            <a:pPr>
              <a:buFont typeface="Arial" panose="020B0604020202020204" pitchFamily="34" charset="0"/>
              <a:buChar char="•"/>
            </a:pPr>
            <a:r>
              <a:rPr lang="en-US" dirty="0" smtClean="0"/>
              <a:t>The 23</a:t>
            </a:r>
            <a:r>
              <a:rPr lang="en-US" baseline="30000" dirty="0" smtClean="0"/>
              <a:t>rd</a:t>
            </a:r>
            <a:r>
              <a:rPr lang="en-US" dirty="0" smtClean="0"/>
              <a:t> pair of chromosomes will either be an XY pair or an XX pair</a:t>
            </a:r>
          </a:p>
          <a:p>
            <a:pPr lvl="5">
              <a:buFont typeface="Arial" panose="020B0604020202020204" pitchFamily="34" charset="0"/>
              <a:buChar char="•"/>
            </a:pPr>
            <a:r>
              <a:rPr lang="en-US" dirty="0" smtClean="0"/>
              <a:t>Females XX and males XY</a:t>
            </a:r>
          </a:p>
        </p:txBody>
      </p:sp>
      <p:pic>
        <p:nvPicPr>
          <p:cNvPr id="1026" name="Picture 2" descr="Image result for karyoty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8575" y="1574800"/>
            <a:ext cx="5464334" cy="41043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46161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Karyotype studies</a:t>
            </a:r>
            <a:endParaRPr lang="en-US" dirty="0"/>
          </a:p>
        </p:txBody>
      </p:sp>
      <p:sp>
        <p:nvSpPr>
          <p:cNvPr id="3" name="Content Placeholder 2"/>
          <p:cNvSpPr>
            <a:spLocks noGrp="1"/>
          </p:cNvSpPr>
          <p:nvPr>
            <p:ph idx="1"/>
          </p:nvPr>
        </p:nvSpPr>
        <p:spPr>
          <a:xfrm>
            <a:off x="676657" y="2011680"/>
            <a:ext cx="5432044" cy="3766185"/>
          </a:xfrm>
        </p:spPr>
        <p:txBody>
          <a:bodyPr/>
          <a:lstStyle/>
          <a:p>
            <a:pPr>
              <a:buFont typeface="Arial" panose="020B0604020202020204" pitchFamily="34" charset="0"/>
              <a:buChar char="•"/>
            </a:pPr>
            <a:r>
              <a:rPr lang="en-US" dirty="0" smtClean="0"/>
              <a:t>The pairs of chromosomes, when lined up with the chromosome that has the same kinds of genes (when it is with the chromosome that looks just like itself)</a:t>
            </a:r>
          </a:p>
          <a:p>
            <a:r>
              <a:rPr lang="en-US" dirty="0" smtClean="0"/>
              <a:t>They’re called homologous chromosomes</a:t>
            </a:r>
          </a:p>
          <a:p>
            <a:pPr>
              <a:buFont typeface="Arial" panose="020B0604020202020204" pitchFamily="34" charset="0"/>
              <a:buChar char="•"/>
            </a:pPr>
            <a:r>
              <a:rPr lang="en-US" b="1" dirty="0" smtClean="0"/>
              <a:t>Homologous chromosomes- </a:t>
            </a:r>
            <a:r>
              <a:rPr lang="en-US" dirty="0" smtClean="0"/>
              <a:t>chromosomes that have the same types of genes on them, but not necessarily the same alleles for those genes</a:t>
            </a:r>
          </a:p>
        </p:txBody>
      </p:sp>
      <p:pic>
        <p:nvPicPr>
          <p:cNvPr id="1026" name="Picture 2" descr="Image result for karyoty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8575" y="1574800"/>
            <a:ext cx="5464334" cy="410432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505700" y="1747361"/>
            <a:ext cx="469900" cy="3759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293179" y="1736249"/>
            <a:ext cx="469900" cy="3759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0528300" y="1741488"/>
            <a:ext cx="469900" cy="3759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42558" y="1736249"/>
            <a:ext cx="469900" cy="3759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981984" y="6221980"/>
            <a:ext cx="4860925" cy="369332"/>
          </a:xfrm>
          <a:prstGeom prst="rect">
            <a:avLst/>
          </a:prstGeom>
          <a:noFill/>
        </p:spPr>
        <p:txBody>
          <a:bodyPr wrap="square" rtlCol="0">
            <a:spAutoFit/>
          </a:bodyPr>
          <a:lstStyle/>
          <a:p>
            <a:r>
              <a:rPr lang="en-US" dirty="0" smtClean="0"/>
              <a:t>Side A is from one parent</a:t>
            </a:r>
            <a:endParaRPr lang="en-US" dirty="0"/>
          </a:p>
        </p:txBody>
      </p:sp>
      <p:sp>
        <p:nvSpPr>
          <p:cNvPr id="10" name="TextBox 9"/>
          <p:cNvSpPr txBox="1"/>
          <p:nvPr/>
        </p:nvSpPr>
        <p:spPr>
          <a:xfrm>
            <a:off x="8763079" y="360589"/>
            <a:ext cx="3756026" cy="369332"/>
          </a:xfrm>
          <a:prstGeom prst="rect">
            <a:avLst/>
          </a:prstGeom>
          <a:noFill/>
        </p:spPr>
        <p:txBody>
          <a:bodyPr wrap="square" rtlCol="0">
            <a:spAutoFit/>
          </a:bodyPr>
          <a:lstStyle/>
          <a:p>
            <a:r>
              <a:rPr lang="en-US" dirty="0" smtClean="0"/>
              <a:t>Side B is from the other parent</a:t>
            </a:r>
            <a:endParaRPr lang="en-US" dirty="0"/>
          </a:p>
        </p:txBody>
      </p:sp>
      <p:cxnSp>
        <p:nvCxnSpPr>
          <p:cNvPr id="11" name="Straight Arrow Connector 10"/>
          <p:cNvCxnSpPr/>
          <p:nvPr/>
        </p:nvCxnSpPr>
        <p:spPr>
          <a:xfrm flipH="1" flipV="1">
            <a:off x="7368938" y="5184632"/>
            <a:ext cx="158470" cy="1222015"/>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14" name="Straight Arrow Connector 13"/>
          <p:cNvCxnSpPr/>
          <p:nvPr/>
        </p:nvCxnSpPr>
        <p:spPr>
          <a:xfrm flipH="1">
            <a:off x="8005247" y="562729"/>
            <a:ext cx="803690" cy="117352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17" name="Straight Arrow Connector 16"/>
          <p:cNvCxnSpPr/>
          <p:nvPr/>
        </p:nvCxnSpPr>
        <p:spPr>
          <a:xfrm flipH="1">
            <a:off x="8640713" y="601981"/>
            <a:ext cx="473334" cy="1197464"/>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18" name="Straight Arrow Connector 17"/>
          <p:cNvCxnSpPr>
            <a:endCxn id="8" idx="0"/>
          </p:cNvCxnSpPr>
          <p:nvPr/>
        </p:nvCxnSpPr>
        <p:spPr>
          <a:xfrm flipH="1">
            <a:off x="9277508" y="632289"/>
            <a:ext cx="526532" cy="110396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19" name="Straight Arrow Connector 18"/>
          <p:cNvCxnSpPr/>
          <p:nvPr/>
        </p:nvCxnSpPr>
        <p:spPr>
          <a:xfrm flipH="1">
            <a:off x="10998200" y="639830"/>
            <a:ext cx="7360" cy="117219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26" name="Straight Arrow Connector 25"/>
          <p:cNvCxnSpPr/>
          <p:nvPr/>
        </p:nvCxnSpPr>
        <p:spPr>
          <a:xfrm flipH="1" flipV="1">
            <a:off x="8890158" y="3383997"/>
            <a:ext cx="15638" cy="2837983"/>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27" name="Straight Arrow Connector 26"/>
          <p:cNvCxnSpPr/>
          <p:nvPr/>
        </p:nvCxnSpPr>
        <p:spPr>
          <a:xfrm flipH="1" flipV="1">
            <a:off x="8166100" y="4702244"/>
            <a:ext cx="7093" cy="1519736"/>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28" name="Straight Arrow Connector 27"/>
          <p:cNvCxnSpPr>
            <a:stCxn id="5" idx="0"/>
          </p:cNvCxnSpPr>
          <p:nvPr/>
        </p:nvCxnSpPr>
        <p:spPr>
          <a:xfrm flipV="1">
            <a:off x="9412447" y="4127501"/>
            <a:ext cx="944720" cy="2094479"/>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23182731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Chromosomes</a:t>
            </a:r>
            <a:endParaRPr lang="en-US" dirty="0"/>
          </a:p>
        </p:txBody>
      </p:sp>
      <p:sp>
        <p:nvSpPr>
          <p:cNvPr id="3" name="Content Placeholder 2"/>
          <p:cNvSpPr>
            <a:spLocks noGrp="1"/>
          </p:cNvSpPr>
          <p:nvPr>
            <p:ph idx="1"/>
          </p:nvPr>
        </p:nvSpPr>
        <p:spPr>
          <a:xfrm>
            <a:off x="676657" y="2011680"/>
            <a:ext cx="4670044" cy="3766185"/>
          </a:xfrm>
        </p:spPr>
        <p:txBody>
          <a:bodyPr/>
          <a:lstStyle/>
          <a:p>
            <a:pPr>
              <a:buFont typeface="Arial" panose="020B0604020202020204" pitchFamily="34" charset="0"/>
              <a:buChar char="•"/>
            </a:pPr>
            <a:r>
              <a:rPr lang="en-US" dirty="0" smtClean="0"/>
              <a:t>Telomere- protective end cap of a chromosome.</a:t>
            </a:r>
          </a:p>
          <a:p>
            <a:pPr>
              <a:buFont typeface="Arial" panose="020B0604020202020204" pitchFamily="34" charset="0"/>
              <a:buChar char="•"/>
            </a:pPr>
            <a:r>
              <a:rPr lang="en-US" dirty="0" smtClean="0"/>
              <a:t>Telomere are important because </a:t>
            </a:r>
            <a:r>
              <a:rPr lang="en-US" dirty="0" err="1" smtClean="0"/>
              <a:t>everytime</a:t>
            </a:r>
            <a:r>
              <a:rPr lang="en-US" dirty="0" smtClean="0"/>
              <a:t> chromosomes divide during mitosis or meiosis, it risks breakage and loss of DNA</a:t>
            </a:r>
          </a:p>
          <a:p>
            <a:pPr>
              <a:buFont typeface="Arial" panose="020B0604020202020204" pitchFamily="34" charset="0"/>
              <a:buChar char="•"/>
            </a:pPr>
            <a:r>
              <a:rPr lang="en-US" dirty="0" smtClean="0"/>
              <a:t>Telomeres protect the DNA</a:t>
            </a:r>
            <a:endParaRPr lang="en-US" dirty="0"/>
          </a:p>
        </p:txBody>
      </p:sp>
      <p:pic>
        <p:nvPicPr>
          <p:cNvPr id="2052" name="Picture 4" descr="Image result for telome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6011" y="1624648"/>
            <a:ext cx="4621413" cy="468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2070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Chromosomes</a:t>
            </a:r>
            <a:endParaRPr lang="en-US" dirty="0"/>
          </a:p>
        </p:txBody>
      </p:sp>
      <p:sp>
        <p:nvSpPr>
          <p:cNvPr id="3" name="Content Placeholder 2"/>
          <p:cNvSpPr>
            <a:spLocks noGrp="1"/>
          </p:cNvSpPr>
          <p:nvPr>
            <p:ph idx="1"/>
          </p:nvPr>
        </p:nvSpPr>
        <p:spPr/>
        <p:txBody>
          <a:bodyPr/>
          <a:lstStyle/>
          <a:p>
            <a:r>
              <a:rPr lang="en-US" dirty="0" smtClean="0"/>
              <a:t>During Meiosis and Mitosis, there’s always the possibility that chromosomes won’t divide properly. When this happens, it’s called </a:t>
            </a:r>
            <a:r>
              <a:rPr lang="en-US" b="1" u="sng" dirty="0" smtClean="0"/>
              <a:t>nondisjunction. </a:t>
            </a:r>
          </a:p>
          <a:p>
            <a:endParaRPr lang="en-US" b="1" u="sng" dirty="0"/>
          </a:p>
        </p:txBody>
      </p:sp>
      <p:pic>
        <p:nvPicPr>
          <p:cNvPr id="5124" name="Picture 4" descr="Image result for nondisjun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5775" y="2905919"/>
            <a:ext cx="5724525" cy="3683794"/>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p:cNvSpPr/>
          <p:nvPr/>
        </p:nvSpPr>
        <p:spPr>
          <a:xfrm>
            <a:off x="7099490" y="5549265"/>
            <a:ext cx="1993900" cy="130873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190744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Chromosomes</a:t>
            </a:r>
            <a:endParaRPr lang="en-US" dirty="0"/>
          </a:p>
        </p:txBody>
      </p:sp>
      <p:sp>
        <p:nvSpPr>
          <p:cNvPr id="3" name="Content Placeholder 2"/>
          <p:cNvSpPr>
            <a:spLocks noGrp="1"/>
          </p:cNvSpPr>
          <p:nvPr>
            <p:ph idx="1"/>
          </p:nvPr>
        </p:nvSpPr>
        <p:spPr/>
        <p:txBody>
          <a:bodyPr/>
          <a:lstStyle/>
          <a:p>
            <a:pPr marL="0" indent="0">
              <a:buNone/>
            </a:pPr>
            <a:r>
              <a:rPr lang="en-US" dirty="0" smtClean="0"/>
              <a:t>Remember, that all of the cells that result from Meiosis have the potential to be fertilized and become a baby.</a:t>
            </a:r>
          </a:p>
          <a:p>
            <a:pPr marL="0" indent="0">
              <a:buNone/>
            </a:pPr>
            <a:r>
              <a:rPr lang="en-US" b="1" u="sng" dirty="0" smtClean="0"/>
              <a:t>What do you think might become of the baby that results from either of the two cells that have been circled?</a:t>
            </a:r>
            <a:endParaRPr lang="en-US" b="1" u="sng" dirty="0"/>
          </a:p>
        </p:txBody>
      </p:sp>
      <p:pic>
        <p:nvPicPr>
          <p:cNvPr id="5124" name="Picture 4" descr="Image result for nondisjun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7775" y="3174206"/>
            <a:ext cx="5724525" cy="3683794"/>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p:cNvSpPr/>
          <p:nvPr/>
        </p:nvSpPr>
        <p:spPr>
          <a:xfrm>
            <a:off x="7975790" y="5981277"/>
            <a:ext cx="1536510" cy="81306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647138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Genetic Diseases</a:t>
            </a:r>
            <a:endParaRPr lang="en-US" dirty="0"/>
          </a:p>
        </p:txBody>
      </p:sp>
      <p:sp>
        <p:nvSpPr>
          <p:cNvPr id="3" name="Content Placeholder 2"/>
          <p:cNvSpPr>
            <a:spLocks noGrp="1"/>
          </p:cNvSpPr>
          <p:nvPr>
            <p:ph idx="1"/>
          </p:nvPr>
        </p:nvSpPr>
        <p:spPr/>
        <p:txBody>
          <a:bodyPr/>
          <a:lstStyle/>
          <a:p>
            <a:r>
              <a:rPr lang="en-US" dirty="0" smtClean="0"/>
              <a:t>When nondisjunction occurs and those cells are fertilized, if the zygote survives to become a fetus and then a baby, that baby will most likely have a genetic disorder. </a:t>
            </a:r>
          </a:p>
          <a:p>
            <a:r>
              <a:rPr lang="en-US" dirty="0" smtClean="0"/>
              <a:t>Ex. Down’s Syndrome, </a:t>
            </a:r>
            <a:r>
              <a:rPr lang="en-US" dirty="0" err="1" smtClean="0"/>
              <a:t>Klinefelter’s</a:t>
            </a:r>
            <a:r>
              <a:rPr lang="en-US" dirty="0" smtClean="0"/>
              <a:t>, </a:t>
            </a:r>
            <a:r>
              <a:rPr lang="en-US" dirty="0" err="1" smtClean="0"/>
              <a:t>Patau</a:t>
            </a:r>
            <a:r>
              <a:rPr lang="en-US" dirty="0" smtClean="0"/>
              <a:t> Syndrome</a:t>
            </a:r>
            <a:endParaRPr lang="en-US" dirty="0"/>
          </a:p>
        </p:txBody>
      </p:sp>
      <p:pic>
        <p:nvPicPr>
          <p:cNvPr id="6146" name="Picture 2" descr="Image result for down's syndro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6124" y="3334975"/>
            <a:ext cx="4365625" cy="2911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0850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Genetic Diseases</a:t>
            </a:r>
            <a:endParaRPr lang="en-US" dirty="0"/>
          </a:p>
        </p:txBody>
      </p:sp>
      <p:sp>
        <p:nvSpPr>
          <p:cNvPr id="3" name="Content Placeholder 2"/>
          <p:cNvSpPr>
            <a:spLocks noGrp="1"/>
          </p:cNvSpPr>
          <p:nvPr>
            <p:ph idx="1"/>
          </p:nvPr>
        </p:nvSpPr>
        <p:spPr/>
        <p:txBody>
          <a:bodyPr/>
          <a:lstStyle/>
          <a:p>
            <a:pPr marL="0" indent="0">
              <a:buNone/>
            </a:pPr>
            <a:r>
              <a:rPr lang="en-US" dirty="0" smtClean="0"/>
              <a:t>There are certain types of tests that can be performed on pregnant women to see if their baby is at risk for these nondisjunction diseases.</a:t>
            </a:r>
          </a:p>
          <a:p>
            <a:pPr marL="0" indent="0">
              <a:buNone/>
            </a:pPr>
            <a:r>
              <a:rPr lang="en-US" dirty="0">
                <a:hlinkClick r:id="rId2"/>
              </a:rPr>
              <a:t>https://</a:t>
            </a:r>
            <a:r>
              <a:rPr lang="en-US" dirty="0" smtClean="0">
                <a:hlinkClick r:id="rId2"/>
              </a:rPr>
              <a:t>www.youtube.com/watch?v=oeR4jGNCnd4</a:t>
            </a:r>
            <a:endParaRPr lang="en-US" dirty="0" smtClean="0"/>
          </a:p>
          <a:p>
            <a:pPr marL="0" indent="0">
              <a:buNone/>
            </a:pPr>
            <a:endParaRPr lang="en-US" dirty="0"/>
          </a:p>
          <a:p>
            <a:pPr marL="0" indent="0">
              <a:buNone/>
            </a:pPr>
            <a:r>
              <a:rPr lang="en-US" dirty="0" smtClean="0"/>
              <a:t>Prenatal testing is good and bad. Good because it can inform you of health issues to expect with your baby. Also bad because you may discover that your baby is very unhealthy and you may have to face serious medical decisions for yourself and your baby. </a:t>
            </a:r>
            <a:endParaRPr lang="en-US" dirty="0"/>
          </a:p>
        </p:txBody>
      </p:sp>
    </p:spTree>
    <p:extLst>
      <p:ext uri="{BB962C8B-B14F-4D97-AF65-F5344CB8AC3E}">
        <p14:creationId xmlns:p14="http://schemas.microsoft.com/office/powerpoint/2010/main" val="2838382255"/>
      </p:ext>
    </p:extLst>
  </p:cSld>
  <p:clrMapOvr>
    <a:masterClrMapping/>
  </p:clrMapOvr>
  <p:timing>
    <p:tnLst>
      <p:par>
        <p:cTn id="1" dur="indefinite" restart="never" nodeType="tmRoot"/>
      </p:par>
    </p:tnLst>
  </p:timing>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471101"/>
      </a:dk2>
      <a:lt2>
        <a:srgbClr val="E7E8E2"/>
      </a:lt2>
      <a:accent1>
        <a:srgbClr val="A6B727"/>
      </a:accent1>
      <a:accent2>
        <a:srgbClr val="F04304"/>
      </a:accent2>
      <a:accent3>
        <a:srgbClr val="EF8606"/>
      </a:accent3>
      <a:accent4>
        <a:srgbClr val="F2C100"/>
      </a:accent4>
      <a:accent5>
        <a:srgbClr val="A65001"/>
      </a:accent5>
      <a:accent6>
        <a:srgbClr val="BA9585"/>
      </a:accent6>
      <a:hlink>
        <a:srgbClr val="00B0F0"/>
      </a:hlink>
      <a:folHlink>
        <a:srgbClr val="7F7F7F"/>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3A8A2BB7-7C5E-4EB2-B1F1-CFFF0F57E773}"/>
    </a:ext>
  </a:extLst>
</a:theme>
</file>

<file path=docProps/app.xml><?xml version="1.0" encoding="utf-8"?>
<Properties xmlns="http://schemas.openxmlformats.org/officeDocument/2006/extended-properties" xmlns:vt="http://schemas.openxmlformats.org/officeDocument/2006/docPropsVTypes">
  <Template>TM03457491[[fn=Metropolitan]]</Template>
  <TotalTime>40</TotalTime>
  <Words>428</Words>
  <Application>Microsoft Office PowerPoint</Application>
  <PresentationFormat>Widescreen</PresentationFormat>
  <Paragraphs>38</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 Light</vt:lpstr>
      <vt:lpstr>Metropolitan</vt:lpstr>
      <vt:lpstr>Chromosomes and Human Heredity </vt:lpstr>
      <vt:lpstr>Karyotype studies</vt:lpstr>
      <vt:lpstr>Karyotype studies</vt:lpstr>
      <vt:lpstr>Karyotype studies</vt:lpstr>
      <vt:lpstr>Chromosomes</vt:lpstr>
      <vt:lpstr>Chromosomes</vt:lpstr>
      <vt:lpstr>Chromosomes</vt:lpstr>
      <vt:lpstr>Genetic Diseases</vt:lpstr>
      <vt:lpstr>Genetic Diseases</vt:lpstr>
      <vt:lpstr>Key points for 11.3</vt:lpstr>
    </vt:vector>
  </TitlesOfParts>
  <Company>Monroe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Chromosomes and Human Heredity</dc:title>
  <dc:creator>shslab407</dc:creator>
  <cp:lastModifiedBy>shslab407</cp:lastModifiedBy>
  <cp:revision>4</cp:revision>
  <dcterms:created xsi:type="dcterms:W3CDTF">2017-12-07T19:00:51Z</dcterms:created>
  <dcterms:modified xsi:type="dcterms:W3CDTF">2017-12-15T18:33:09Z</dcterms:modified>
</cp:coreProperties>
</file>