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CD82061C-8520-4509-9928-8FA9E94DE8C1}" type="datetimeFigureOut">
              <a:rPr lang="en-US" smtClean="0"/>
              <a:t>12/7/2017</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781DEB85-3CCA-4919-A78F-500CF823C10E}" type="slidenum">
              <a:rPr lang="en-US" smtClean="0"/>
              <a:t>‹#›</a:t>
            </a:fld>
            <a:endParaRPr lang="en-US"/>
          </a:p>
        </p:txBody>
      </p:sp>
    </p:spTree>
    <p:extLst>
      <p:ext uri="{BB962C8B-B14F-4D97-AF65-F5344CB8AC3E}">
        <p14:creationId xmlns:p14="http://schemas.microsoft.com/office/powerpoint/2010/main" val="4065837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82061C-8520-4509-9928-8FA9E94DE8C1}"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DEB85-3CCA-4919-A78F-500CF823C10E}" type="slidenum">
              <a:rPr lang="en-US" smtClean="0"/>
              <a:t>‹#›</a:t>
            </a:fld>
            <a:endParaRPr lang="en-US"/>
          </a:p>
        </p:txBody>
      </p:sp>
    </p:spTree>
    <p:extLst>
      <p:ext uri="{BB962C8B-B14F-4D97-AF65-F5344CB8AC3E}">
        <p14:creationId xmlns:p14="http://schemas.microsoft.com/office/powerpoint/2010/main" val="2571832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82061C-8520-4509-9928-8FA9E94DE8C1}"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DEB85-3CCA-4919-A78F-500CF823C10E}" type="slidenum">
              <a:rPr lang="en-US" smtClean="0"/>
              <a:t>‹#›</a:t>
            </a:fld>
            <a:endParaRPr lang="en-US"/>
          </a:p>
        </p:txBody>
      </p:sp>
    </p:spTree>
    <p:extLst>
      <p:ext uri="{BB962C8B-B14F-4D97-AF65-F5344CB8AC3E}">
        <p14:creationId xmlns:p14="http://schemas.microsoft.com/office/powerpoint/2010/main" val="991608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82061C-8520-4509-9928-8FA9E94DE8C1}"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DEB85-3CCA-4919-A78F-500CF823C10E}" type="slidenum">
              <a:rPr lang="en-US" smtClean="0"/>
              <a:t>‹#›</a:t>
            </a:fld>
            <a:endParaRPr lang="en-US"/>
          </a:p>
        </p:txBody>
      </p:sp>
    </p:spTree>
    <p:extLst>
      <p:ext uri="{BB962C8B-B14F-4D97-AF65-F5344CB8AC3E}">
        <p14:creationId xmlns:p14="http://schemas.microsoft.com/office/powerpoint/2010/main" val="151185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D82061C-8520-4509-9928-8FA9E94DE8C1}"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DEB85-3CCA-4919-A78F-500CF823C10E}" type="slidenum">
              <a:rPr lang="en-US" smtClean="0"/>
              <a:t>‹#›</a:t>
            </a:fld>
            <a:endParaRPr lang="en-US"/>
          </a:p>
        </p:txBody>
      </p:sp>
    </p:spTree>
    <p:extLst>
      <p:ext uri="{BB962C8B-B14F-4D97-AF65-F5344CB8AC3E}">
        <p14:creationId xmlns:p14="http://schemas.microsoft.com/office/powerpoint/2010/main" val="2216565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D82061C-8520-4509-9928-8FA9E94DE8C1}" type="datetimeFigureOut">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1DEB85-3CCA-4919-A78F-500CF823C10E}" type="slidenum">
              <a:rPr lang="en-US" smtClean="0"/>
              <a:t>‹#›</a:t>
            </a:fld>
            <a:endParaRPr lang="en-US"/>
          </a:p>
        </p:txBody>
      </p:sp>
    </p:spTree>
    <p:extLst>
      <p:ext uri="{BB962C8B-B14F-4D97-AF65-F5344CB8AC3E}">
        <p14:creationId xmlns:p14="http://schemas.microsoft.com/office/powerpoint/2010/main" val="1425879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D82061C-8520-4509-9928-8FA9E94DE8C1}" type="datetimeFigureOut">
              <a:rPr lang="en-US" smtClean="0"/>
              <a:t>12/7/2017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1DEB85-3CCA-4919-A78F-500CF823C10E}" type="slidenum">
              <a:rPr lang="en-US" smtClean="0"/>
              <a:t>‹#›</a:t>
            </a:fld>
            <a:endParaRPr lang="en-US"/>
          </a:p>
        </p:txBody>
      </p:sp>
    </p:spTree>
    <p:extLst>
      <p:ext uri="{BB962C8B-B14F-4D97-AF65-F5344CB8AC3E}">
        <p14:creationId xmlns:p14="http://schemas.microsoft.com/office/powerpoint/2010/main" val="1960622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D82061C-8520-4509-9928-8FA9E94DE8C1}" type="datetimeFigureOut">
              <a:rPr lang="en-US" smtClean="0"/>
              <a:t>12/7/2017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1DEB85-3CCA-4919-A78F-500CF823C10E}" type="slidenum">
              <a:rPr lang="en-US" smtClean="0"/>
              <a:t>‹#›</a:t>
            </a:fld>
            <a:endParaRPr lang="en-US"/>
          </a:p>
        </p:txBody>
      </p:sp>
    </p:spTree>
    <p:extLst>
      <p:ext uri="{BB962C8B-B14F-4D97-AF65-F5344CB8AC3E}">
        <p14:creationId xmlns:p14="http://schemas.microsoft.com/office/powerpoint/2010/main" val="65091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82061C-8520-4509-9928-8FA9E94DE8C1}" type="datetimeFigureOut">
              <a:rPr lang="en-US" smtClean="0"/>
              <a:t>12/7/2017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1DEB85-3CCA-4919-A78F-500CF823C10E}" type="slidenum">
              <a:rPr lang="en-US" smtClean="0"/>
              <a:t>‹#›</a:t>
            </a:fld>
            <a:endParaRPr lang="en-US"/>
          </a:p>
        </p:txBody>
      </p:sp>
    </p:spTree>
    <p:extLst>
      <p:ext uri="{BB962C8B-B14F-4D97-AF65-F5344CB8AC3E}">
        <p14:creationId xmlns:p14="http://schemas.microsoft.com/office/powerpoint/2010/main" val="110345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Edit Master text styles</a:t>
            </a:r>
          </a:p>
        </p:txBody>
      </p:sp>
      <p:sp>
        <p:nvSpPr>
          <p:cNvPr id="5" name="Date Placeholder 4"/>
          <p:cNvSpPr>
            <a:spLocks noGrp="1"/>
          </p:cNvSpPr>
          <p:nvPr>
            <p:ph type="dt" sz="half" idx="10"/>
          </p:nvPr>
        </p:nvSpPr>
        <p:spPr/>
        <p:txBody>
          <a:bodyPr/>
          <a:lstStyle/>
          <a:p>
            <a:fld id="{CD82061C-8520-4509-9928-8FA9E94DE8C1}" type="datetimeFigureOut">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781DEB85-3CCA-4919-A78F-500CF823C10E}" type="slidenum">
              <a:rPr lang="en-US" smtClean="0"/>
              <a:t>‹#›</a:t>
            </a:fld>
            <a:endParaRPr lang="en-US"/>
          </a:p>
        </p:txBody>
      </p:sp>
    </p:spTree>
    <p:extLst>
      <p:ext uri="{BB962C8B-B14F-4D97-AF65-F5344CB8AC3E}">
        <p14:creationId xmlns:p14="http://schemas.microsoft.com/office/powerpoint/2010/main" val="2871004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CD82061C-8520-4509-9928-8FA9E94DE8C1}" type="datetimeFigureOut">
              <a:rPr lang="en-US" smtClean="0"/>
              <a:t>12/7/2017</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781DEB85-3CCA-4919-A78F-500CF823C10E}" type="slidenum">
              <a:rPr lang="en-US" smtClean="0"/>
              <a:t>‹#›</a:t>
            </a:fld>
            <a:endParaRPr lang="en-US"/>
          </a:p>
        </p:txBody>
      </p:sp>
    </p:spTree>
    <p:extLst>
      <p:ext uri="{BB962C8B-B14F-4D97-AF65-F5344CB8AC3E}">
        <p14:creationId xmlns:p14="http://schemas.microsoft.com/office/powerpoint/2010/main" val="398506346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CD82061C-8520-4509-9928-8FA9E94DE8C1}" type="datetimeFigureOut">
              <a:rPr lang="en-US" smtClean="0"/>
              <a:t>12/7/2017</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781DEB85-3CCA-4919-A78F-500CF823C10E}" type="slidenum">
              <a:rPr lang="en-US" smtClean="0"/>
              <a:t>‹#›</a:t>
            </a:fld>
            <a:endParaRPr lang="en-US"/>
          </a:p>
        </p:txBody>
      </p:sp>
    </p:spTree>
    <p:extLst>
      <p:ext uri="{BB962C8B-B14F-4D97-AF65-F5344CB8AC3E}">
        <p14:creationId xmlns:p14="http://schemas.microsoft.com/office/powerpoint/2010/main" val="357396952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Complex Patterns of Inheritance</a:t>
            </a:r>
            <a:endParaRPr lang="en-US" dirty="0"/>
          </a:p>
        </p:txBody>
      </p:sp>
      <p:sp>
        <p:nvSpPr>
          <p:cNvPr id="3" name="Subtitle 2"/>
          <p:cNvSpPr>
            <a:spLocks noGrp="1"/>
          </p:cNvSpPr>
          <p:nvPr>
            <p:ph type="subTitle" idx="1"/>
          </p:nvPr>
        </p:nvSpPr>
        <p:spPr/>
        <p:txBody>
          <a:bodyPr/>
          <a:lstStyle/>
          <a:p>
            <a:r>
              <a:rPr lang="en-US" dirty="0" smtClean="0"/>
              <a:t>11.2</a:t>
            </a:r>
            <a:endParaRPr lang="en-US" dirty="0"/>
          </a:p>
        </p:txBody>
      </p:sp>
    </p:spTree>
    <p:extLst>
      <p:ext uri="{BB962C8B-B14F-4D97-AF65-F5344CB8AC3E}">
        <p14:creationId xmlns:p14="http://schemas.microsoft.com/office/powerpoint/2010/main" val="1182085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 chromosomes</a:t>
            </a:r>
            <a:endParaRPr lang="en-US" dirty="0"/>
          </a:p>
        </p:txBody>
      </p:sp>
      <p:sp>
        <p:nvSpPr>
          <p:cNvPr id="3" name="Content Placeholder 2"/>
          <p:cNvSpPr>
            <a:spLocks noGrp="1"/>
          </p:cNvSpPr>
          <p:nvPr>
            <p:ph idx="1"/>
          </p:nvPr>
        </p:nvSpPr>
        <p:spPr/>
        <p:txBody>
          <a:bodyPr/>
          <a:lstStyle/>
          <a:p>
            <a:r>
              <a:rPr lang="en-US" dirty="0" smtClean="0"/>
              <a:t>Sex chromosomes are different from regular body chromosomes.</a:t>
            </a:r>
          </a:p>
          <a:p>
            <a:pPr lvl="1"/>
            <a:r>
              <a:rPr lang="en-US" dirty="0" smtClean="0"/>
              <a:t>Sex chromosomes have two jobs- determine your gender and pass on your genetic information to your offspring</a:t>
            </a:r>
          </a:p>
          <a:p>
            <a:r>
              <a:rPr lang="en-US" dirty="0" smtClean="0"/>
              <a:t>Regular body chromosomes determine your hair color, eye color, organ function, etc. </a:t>
            </a:r>
          </a:p>
          <a:p>
            <a:pPr lvl="1"/>
            <a:r>
              <a:rPr lang="en-US" dirty="0" smtClean="0"/>
              <a:t>They’re also known as </a:t>
            </a:r>
            <a:r>
              <a:rPr lang="en-US" b="1" dirty="0" smtClean="0"/>
              <a:t>Autosomes</a:t>
            </a:r>
          </a:p>
          <a:p>
            <a:pPr lvl="1"/>
            <a:r>
              <a:rPr lang="en-US" b="1" dirty="0" smtClean="0"/>
              <a:t>Autosomes</a:t>
            </a:r>
            <a:r>
              <a:rPr lang="en-US" dirty="0" smtClean="0"/>
              <a:t> have a lot of jobs (like telling your body what to do and what to look like)</a:t>
            </a:r>
          </a:p>
          <a:p>
            <a:pPr lvl="1"/>
            <a:endParaRPr lang="en-US" b="1" dirty="0"/>
          </a:p>
        </p:txBody>
      </p:sp>
    </p:spTree>
    <p:extLst>
      <p:ext uri="{BB962C8B-B14F-4D97-AF65-F5344CB8AC3E}">
        <p14:creationId xmlns:p14="http://schemas.microsoft.com/office/powerpoint/2010/main" val="3033423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 </a:t>
            </a:r>
            <a:r>
              <a:rPr lang="en-US" smtClean="0"/>
              <a:t>linked traits</a:t>
            </a:r>
            <a:endParaRPr lang="en-US"/>
          </a:p>
        </p:txBody>
      </p:sp>
      <p:sp>
        <p:nvSpPr>
          <p:cNvPr id="3" name="Content Placeholder 2"/>
          <p:cNvSpPr>
            <a:spLocks noGrp="1"/>
          </p:cNvSpPr>
          <p:nvPr>
            <p:ph idx="1"/>
          </p:nvPr>
        </p:nvSpPr>
        <p:spPr/>
        <p:txBody>
          <a:bodyPr/>
          <a:lstStyle/>
          <a:p>
            <a:r>
              <a:rPr lang="en-US" dirty="0" smtClean="0"/>
              <a:t>Certain traits only travel on genes that are found on sex chromosomes.</a:t>
            </a:r>
          </a:p>
          <a:p>
            <a:r>
              <a:rPr lang="en-US" dirty="0" smtClean="0"/>
              <a:t>The genes found on sex chromosomes ar</a:t>
            </a:r>
            <a:r>
              <a:rPr lang="en-US" dirty="0" smtClean="0"/>
              <a:t>e those that biologically make you a male or female. </a:t>
            </a:r>
          </a:p>
          <a:p>
            <a:r>
              <a:rPr lang="en-US" dirty="0" smtClean="0"/>
              <a:t>There are some traits that affect things other than gender such as the ability to see color.</a:t>
            </a:r>
            <a:endParaRPr lang="en-US" dirty="0"/>
          </a:p>
        </p:txBody>
      </p:sp>
    </p:spTree>
    <p:extLst>
      <p:ext uri="{BB962C8B-B14F-4D97-AF65-F5344CB8AC3E}">
        <p14:creationId xmlns:p14="http://schemas.microsoft.com/office/powerpoint/2010/main" val="2995205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 </a:t>
            </a:r>
            <a:r>
              <a:rPr lang="en-US" smtClean="0"/>
              <a:t>linked traits</a:t>
            </a:r>
            <a:endParaRPr lang="en-US"/>
          </a:p>
        </p:txBody>
      </p:sp>
      <p:sp>
        <p:nvSpPr>
          <p:cNvPr id="3" name="Content Placeholder 2"/>
          <p:cNvSpPr>
            <a:spLocks noGrp="1"/>
          </p:cNvSpPr>
          <p:nvPr>
            <p:ph idx="1"/>
          </p:nvPr>
        </p:nvSpPr>
        <p:spPr/>
        <p:txBody>
          <a:bodyPr/>
          <a:lstStyle/>
          <a:p>
            <a:r>
              <a:rPr lang="en-US" dirty="0" smtClean="0"/>
              <a:t>Color blindness is a sex-linked trait.</a:t>
            </a:r>
          </a:p>
          <a:p>
            <a:pPr lvl="1"/>
            <a:r>
              <a:rPr lang="en-US" dirty="0" smtClean="0"/>
              <a:t>It is recessive and travels on the x chromosome.</a:t>
            </a:r>
          </a:p>
          <a:p>
            <a:pPr lvl="1"/>
            <a:r>
              <a:rPr lang="en-US" dirty="0" smtClean="0"/>
              <a:t>If a male gets the recessive X, he will have color blindness.</a:t>
            </a:r>
          </a:p>
          <a:p>
            <a:pPr lvl="1"/>
            <a:r>
              <a:rPr lang="en-US" dirty="0" smtClean="0"/>
              <a:t>Females have to have two recessive x’s to be color blind.</a:t>
            </a:r>
          </a:p>
          <a:p>
            <a:pPr marL="457200" lvl="1" indent="0">
              <a:buNone/>
            </a:pPr>
            <a:endParaRPr lang="en-US" dirty="0"/>
          </a:p>
        </p:txBody>
      </p:sp>
      <p:sp>
        <p:nvSpPr>
          <p:cNvPr id="4" name="AutoShape 2" descr="Image result for sex linked trai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3033712" y="3601965"/>
            <a:ext cx="3290888" cy="2329505"/>
          </a:xfrm>
          <a:prstGeom prst="rect">
            <a:avLst/>
          </a:prstGeom>
        </p:spPr>
      </p:pic>
    </p:spTree>
    <p:extLst>
      <p:ext uri="{BB962C8B-B14F-4D97-AF65-F5344CB8AC3E}">
        <p14:creationId xmlns:p14="http://schemas.microsoft.com/office/powerpoint/2010/main" val="1725648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 for 11.2</a:t>
            </a:r>
            <a:endParaRPr lang="en-US" dirty="0"/>
          </a:p>
        </p:txBody>
      </p:sp>
      <p:sp>
        <p:nvSpPr>
          <p:cNvPr id="3" name="Content Placeholder 2"/>
          <p:cNvSpPr>
            <a:spLocks noGrp="1"/>
          </p:cNvSpPr>
          <p:nvPr>
            <p:ph idx="1"/>
          </p:nvPr>
        </p:nvSpPr>
        <p:spPr/>
        <p:txBody>
          <a:bodyPr/>
          <a:lstStyle/>
          <a:p>
            <a:r>
              <a:rPr lang="en-US" dirty="0" smtClean="0"/>
              <a:t>Inheritance isn’t always as simple as dominant and recessive</a:t>
            </a:r>
          </a:p>
          <a:p>
            <a:r>
              <a:rPr lang="en-US" dirty="0" smtClean="0"/>
              <a:t>REMEMBER--- CODOMINANCE IS TACO HUT</a:t>
            </a:r>
          </a:p>
          <a:p>
            <a:pPr lvl="5"/>
            <a:r>
              <a:rPr lang="en-US" dirty="0" smtClean="0"/>
              <a:t>INCOMPLETE DOMINANCE IS GOLDEN CORRALL </a:t>
            </a:r>
            <a:endParaRPr lang="en-US" dirty="0"/>
          </a:p>
        </p:txBody>
      </p:sp>
      <p:pic>
        <p:nvPicPr>
          <p:cNvPr id="4" name="Picture 3"/>
          <p:cNvPicPr>
            <a:picLocks noChangeAspect="1"/>
          </p:cNvPicPr>
          <p:nvPr/>
        </p:nvPicPr>
        <p:blipFill>
          <a:blip r:embed="rId2"/>
          <a:stretch>
            <a:fillRect/>
          </a:stretch>
        </p:blipFill>
        <p:spPr>
          <a:xfrm>
            <a:off x="3606800" y="3781425"/>
            <a:ext cx="4102100" cy="3076575"/>
          </a:xfrm>
          <a:prstGeom prst="rect">
            <a:avLst/>
          </a:prstGeom>
        </p:spPr>
      </p:pic>
    </p:spTree>
    <p:extLst>
      <p:ext uri="{BB962C8B-B14F-4D97-AF65-F5344CB8AC3E}">
        <p14:creationId xmlns:p14="http://schemas.microsoft.com/office/powerpoint/2010/main" val="1673340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basic patterns of inheritance</a:t>
            </a:r>
            <a:endParaRPr lang="en-US" dirty="0"/>
          </a:p>
        </p:txBody>
      </p:sp>
      <p:sp>
        <p:nvSpPr>
          <p:cNvPr id="3" name="Content Placeholder 2"/>
          <p:cNvSpPr>
            <a:spLocks noGrp="1"/>
          </p:cNvSpPr>
          <p:nvPr>
            <p:ph idx="1"/>
          </p:nvPr>
        </p:nvSpPr>
        <p:spPr/>
        <p:txBody>
          <a:bodyPr>
            <a:normAutofit/>
          </a:bodyPr>
          <a:lstStyle/>
          <a:p>
            <a:r>
              <a:rPr lang="en-US" dirty="0" smtClean="0"/>
              <a:t>If a disease is carried on a recessive allele, the genotype must be homozygous recessive (bb) to express the disease.</a:t>
            </a:r>
          </a:p>
          <a:p>
            <a:r>
              <a:rPr lang="en-US" dirty="0" smtClean="0"/>
              <a:t>If a disease is carried on a dominant allele, the genotype can be either homozygous dominant (BB) or heterozygous (Bb) to express it</a:t>
            </a:r>
          </a:p>
          <a:p>
            <a:r>
              <a:rPr lang="en-US" dirty="0" smtClean="0"/>
              <a:t>If an organism has the genotype Bb for a recessive genetic disorder, they are called a carrier for the disease, meaning they have the disease but they don’t express it </a:t>
            </a:r>
          </a:p>
          <a:p>
            <a:pPr lvl="1"/>
            <a:r>
              <a:rPr lang="en-US" dirty="0" smtClean="0"/>
              <a:t>They only carry it and can give it away but they do not have it.</a:t>
            </a:r>
            <a:endParaRPr lang="en-US" dirty="0"/>
          </a:p>
        </p:txBody>
      </p:sp>
    </p:spTree>
    <p:extLst>
      <p:ext uri="{BB962C8B-B14F-4D97-AF65-F5344CB8AC3E}">
        <p14:creationId xmlns:p14="http://schemas.microsoft.com/office/powerpoint/2010/main" val="4054936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 patterns of inheritance</a:t>
            </a:r>
            <a:endParaRPr lang="en-US" dirty="0"/>
          </a:p>
        </p:txBody>
      </p:sp>
      <p:sp>
        <p:nvSpPr>
          <p:cNvPr id="3" name="Content Placeholder 2"/>
          <p:cNvSpPr>
            <a:spLocks noGrp="1"/>
          </p:cNvSpPr>
          <p:nvPr>
            <p:ph idx="1"/>
          </p:nvPr>
        </p:nvSpPr>
        <p:spPr/>
        <p:txBody>
          <a:bodyPr/>
          <a:lstStyle/>
          <a:p>
            <a:r>
              <a:rPr lang="en-US" dirty="0" smtClean="0"/>
              <a:t>There are patterns of inheritance that don’t follow the basic rules- they have their own set of rules. </a:t>
            </a:r>
          </a:p>
          <a:p>
            <a:pPr lvl="1"/>
            <a:r>
              <a:rPr lang="en-US" dirty="0" smtClean="0"/>
              <a:t>Incomplete dominant </a:t>
            </a:r>
          </a:p>
          <a:p>
            <a:pPr lvl="1"/>
            <a:r>
              <a:rPr lang="en-US" dirty="0" smtClean="0"/>
              <a:t>Codominance </a:t>
            </a:r>
          </a:p>
          <a:p>
            <a:pPr lvl="1"/>
            <a:r>
              <a:rPr lang="en-US" dirty="0" smtClean="0"/>
              <a:t>Multiple alleles</a:t>
            </a:r>
          </a:p>
          <a:p>
            <a:pPr lvl="1"/>
            <a:r>
              <a:rPr lang="en-US" dirty="0" smtClean="0"/>
              <a:t>Sex determination</a:t>
            </a:r>
          </a:p>
          <a:p>
            <a:pPr lvl="1"/>
            <a:r>
              <a:rPr lang="en-US" dirty="0" smtClean="0"/>
              <a:t>Sex linked traits </a:t>
            </a:r>
            <a:endParaRPr lang="en-US" dirty="0"/>
          </a:p>
        </p:txBody>
      </p:sp>
    </p:spTree>
    <p:extLst>
      <p:ext uri="{BB962C8B-B14F-4D97-AF65-F5344CB8AC3E}">
        <p14:creationId xmlns:p14="http://schemas.microsoft.com/office/powerpoint/2010/main" val="2851453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Incomplete dominance</a:t>
            </a:r>
            <a:endParaRPr lang="en-US" dirty="0"/>
          </a:p>
        </p:txBody>
      </p:sp>
      <p:sp>
        <p:nvSpPr>
          <p:cNvPr id="3" name="Content Placeholder 2"/>
          <p:cNvSpPr>
            <a:spLocks noGrp="1"/>
          </p:cNvSpPr>
          <p:nvPr>
            <p:ph idx="1"/>
          </p:nvPr>
        </p:nvSpPr>
        <p:spPr/>
        <p:txBody>
          <a:bodyPr/>
          <a:lstStyle/>
          <a:p>
            <a:r>
              <a:rPr lang="en-US" dirty="0" smtClean="0"/>
              <a:t>In incomplete dominance, there are two dominant alleles </a:t>
            </a:r>
          </a:p>
          <a:p>
            <a:r>
              <a:rPr lang="en-US" dirty="0" smtClean="0"/>
              <a:t>In incomplete dominance, the heterozygous genotype DOES NOT result in one dominant phenotype or the other. </a:t>
            </a:r>
          </a:p>
          <a:p>
            <a:r>
              <a:rPr lang="en-US" dirty="0" smtClean="0"/>
              <a:t>The heterozygous genotype results in a MIXED PHENOTYPE between the dominant phenotype and the recessive phenotype. </a:t>
            </a:r>
          </a:p>
          <a:p>
            <a:endParaRPr lang="en-US" dirty="0"/>
          </a:p>
        </p:txBody>
      </p:sp>
      <p:pic>
        <p:nvPicPr>
          <p:cNvPr id="1028" name="Picture 4" descr="Image result for incomplete dominan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0775" y="4001294"/>
            <a:ext cx="3959225" cy="2969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143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Incomplete Dominance </a:t>
            </a:r>
            <a:endParaRPr lang="en-US" dirty="0"/>
          </a:p>
        </p:txBody>
      </p:sp>
      <p:sp>
        <p:nvSpPr>
          <p:cNvPr id="3" name="Content Placeholder 2"/>
          <p:cNvSpPr>
            <a:spLocks noGrp="1"/>
          </p:cNvSpPr>
          <p:nvPr>
            <p:ph idx="1"/>
          </p:nvPr>
        </p:nvSpPr>
        <p:spPr>
          <a:xfrm>
            <a:off x="838200" y="1825625"/>
            <a:ext cx="4038600" cy="4351338"/>
          </a:xfrm>
        </p:spPr>
        <p:txBody>
          <a:bodyPr>
            <a:normAutofit lnSpcReduction="10000"/>
          </a:bodyPr>
          <a:lstStyle/>
          <a:p>
            <a:r>
              <a:rPr lang="en-US" dirty="0" smtClean="0"/>
              <a:t>Think of incomplete dominance as a compromise between the phenotypes. </a:t>
            </a:r>
          </a:p>
          <a:p>
            <a:r>
              <a:rPr lang="en-US" dirty="0" smtClean="0"/>
              <a:t>EX: I want pizza hut, my husband wants taco bell Where can we eat dinner that we both get what we want to eat but we don’t get the restaurant we want?</a:t>
            </a:r>
          </a:p>
          <a:p>
            <a:r>
              <a:rPr lang="en-US" dirty="0" smtClean="0"/>
              <a:t>NOTE: A PUNNETT SQUARE/PEDIGREE WILL ONLY BE INCOMPLETE DOMINANT IF YOU ARE TOLD SO</a:t>
            </a:r>
            <a:endParaRPr lang="en-US" dirty="0"/>
          </a:p>
        </p:txBody>
      </p:sp>
      <p:pic>
        <p:nvPicPr>
          <p:cNvPr id="2050" name="Picture 2" descr="Image result for golden cor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5875" y="1690688"/>
            <a:ext cx="2619587" cy="43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100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Codominance </a:t>
            </a:r>
            <a:endParaRPr lang="en-US" dirty="0"/>
          </a:p>
        </p:txBody>
      </p:sp>
      <p:sp>
        <p:nvSpPr>
          <p:cNvPr id="3" name="Content Placeholder 2"/>
          <p:cNvSpPr>
            <a:spLocks noGrp="1"/>
          </p:cNvSpPr>
          <p:nvPr>
            <p:ph idx="1"/>
          </p:nvPr>
        </p:nvSpPr>
        <p:spPr/>
        <p:txBody>
          <a:bodyPr/>
          <a:lstStyle/>
          <a:p>
            <a:r>
              <a:rPr lang="en-US" dirty="0" smtClean="0"/>
              <a:t>In incomplete dominance, there are two dominant alleles </a:t>
            </a:r>
          </a:p>
          <a:p>
            <a:r>
              <a:rPr lang="en-US" dirty="0" smtClean="0"/>
              <a:t>In incomplete dominance, the heterozygous genotype DOES NOT result in one dominant phenotype or the other. </a:t>
            </a:r>
          </a:p>
          <a:p>
            <a:r>
              <a:rPr lang="en-US" dirty="0" smtClean="0"/>
              <a:t>When two dominant alleles are present in codominance, BOTH ARE EQUALLY EXPRESSED.</a:t>
            </a:r>
            <a:endParaRPr lang="en-US" dirty="0"/>
          </a:p>
        </p:txBody>
      </p:sp>
      <p:pic>
        <p:nvPicPr>
          <p:cNvPr id="3074" name="Picture 2" descr="Image result for CODOMIN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0375" y="4054474"/>
            <a:ext cx="2857500" cy="2257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875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Codominance </a:t>
            </a:r>
            <a:endParaRPr lang="en-US" dirty="0"/>
          </a:p>
        </p:txBody>
      </p:sp>
      <p:sp>
        <p:nvSpPr>
          <p:cNvPr id="3" name="Content Placeholder 2"/>
          <p:cNvSpPr>
            <a:spLocks noGrp="1"/>
          </p:cNvSpPr>
          <p:nvPr>
            <p:ph idx="1"/>
          </p:nvPr>
        </p:nvSpPr>
        <p:spPr>
          <a:xfrm>
            <a:off x="838200" y="1825625"/>
            <a:ext cx="3797300" cy="4351338"/>
          </a:xfrm>
        </p:spPr>
        <p:txBody>
          <a:bodyPr>
            <a:normAutofit/>
          </a:bodyPr>
          <a:lstStyle/>
          <a:p>
            <a:r>
              <a:rPr lang="en-US" dirty="0" smtClean="0"/>
              <a:t>Think of codominance are combining, but not mixing. </a:t>
            </a:r>
          </a:p>
          <a:p>
            <a:r>
              <a:rPr lang="en-US" dirty="0" smtClean="0"/>
              <a:t>EX: I want pizza hut, my husband wants taco bell Where can we eat dinner that we both get what we want to eat AND get to eat at the restaurant we want?</a:t>
            </a:r>
          </a:p>
          <a:p>
            <a:r>
              <a:rPr lang="en-US" dirty="0" smtClean="0"/>
              <a:t>NOTE: A PUNNETT SQUARE/PEDIGREE WILL ONLY BE CODOMINANT IF YOU ARE TOLD SO </a:t>
            </a:r>
          </a:p>
          <a:p>
            <a:endParaRPr lang="en-US" dirty="0"/>
          </a:p>
        </p:txBody>
      </p:sp>
      <p:pic>
        <p:nvPicPr>
          <p:cNvPr id="4098" name="Picture 2" descr="Image result for taco bell pizza h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5075" y="1690688"/>
            <a:ext cx="4572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216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alleles </a:t>
            </a:r>
            <a:endParaRPr lang="en-US" dirty="0"/>
          </a:p>
        </p:txBody>
      </p:sp>
      <p:sp>
        <p:nvSpPr>
          <p:cNvPr id="3" name="Content Placeholder 2"/>
          <p:cNvSpPr>
            <a:spLocks noGrp="1"/>
          </p:cNvSpPr>
          <p:nvPr>
            <p:ph idx="1"/>
          </p:nvPr>
        </p:nvSpPr>
        <p:spPr/>
        <p:txBody>
          <a:bodyPr/>
          <a:lstStyle/>
          <a:p>
            <a:r>
              <a:rPr lang="en-US" dirty="0" smtClean="0"/>
              <a:t>Some forms of inheritance are determined by more than two alleles. </a:t>
            </a:r>
          </a:p>
          <a:p>
            <a:r>
              <a:rPr lang="en-US" dirty="0" smtClean="0"/>
              <a:t>EX: Blood types. Alleles for blood types are IA, IB, and II.</a:t>
            </a:r>
          </a:p>
          <a:p>
            <a:pPr lvl="1"/>
            <a:r>
              <a:rPr lang="en-US" dirty="0" smtClean="0"/>
              <a:t>You can be A blood type (IA IA) ( IA II) , AB blood type (IA IB) , B blood type (B IB) (IB I), or O blood type (II)</a:t>
            </a:r>
            <a:endParaRPr lang="en-US" dirty="0"/>
          </a:p>
        </p:txBody>
      </p:sp>
      <p:pic>
        <p:nvPicPr>
          <p:cNvPr id="5122" name="Picture 2" descr="Image result for blood typ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9775" y="3670300"/>
            <a:ext cx="4883658" cy="210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984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 Determination</a:t>
            </a:r>
            <a:endParaRPr lang="en-US" dirty="0"/>
          </a:p>
        </p:txBody>
      </p:sp>
      <p:sp>
        <p:nvSpPr>
          <p:cNvPr id="3" name="Content Placeholder 2"/>
          <p:cNvSpPr>
            <a:spLocks noGrp="1"/>
          </p:cNvSpPr>
          <p:nvPr>
            <p:ph idx="1"/>
          </p:nvPr>
        </p:nvSpPr>
        <p:spPr/>
        <p:txBody>
          <a:bodyPr>
            <a:normAutofit/>
          </a:bodyPr>
          <a:lstStyle/>
          <a:p>
            <a:r>
              <a:rPr lang="en-US" dirty="0" smtClean="0"/>
              <a:t>The biological sex of an organism is determined by their sex chromosomes.</a:t>
            </a:r>
          </a:p>
          <a:p>
            <a:r>
              <a:rPr lang="en-US" dirty="0" smtClean="0"/>
              <a:t>Male= XY</a:t>
            </a:r>
          </a:p>
          <a:p>
            <a:r>
              <a:rPr lang="en-US" dirty="0" smtClean="0"/>
              <a:t>Female= XX</a:t>
            </a:r>
          </a:p>
          <a:p>
            <a:endParaRPr lang="en-US" dirty="0" smtClean="0"/>
          </a:p>
          <a:p>
            <a:endParaRPr lang="en-US" dirty="0" smtClean="0"/>
          </a:p>
          <a:p>
            <a:r>
              <a:rPr lang="en-US" dirty="0" smtClean="0"/>
              <a:t>An organism’s biological gender is determined by which alleles they received from their parents.</a:t>
            </a:r>
            <a:endParaRPr lang="en-US" dirty="0"/>
          </a:p>
        </p:txBody>
      </p:sp>
      <p:pic>
        <p:nvPicPr>
          <p:cNvPr id="6146" name="Picture 2" descr="Image result for sex determination punnett sq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3575" y="2224880"/>
            <a:ext cx="3502025" cy="2626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074190"/>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33ACF124-275F-44F2-8DE0-0A755069829B}"/>
    </a:ext>
  </a:extLst>
</a:theme>
</file>

<file path=docProps/app.xml><?xml version="1.0" encoding="utf-8"?>
<Properties xmlns="http://schemas.openxmlformats.org/officeDocument/2006/extended-properties" xmlns:vt="http://schemas.openxmlformats.org/officeDocument/2006/docPropsVTypes">
  <Template>TM03457491[[fn=Metropolitan]]</Template>
  <TotalTime>90</TotalTime>
  <Words>653</Words>
  <Application>Microsoft Office PowerPoint</Application>
  <PresentationFormat>Widescreen</PresentationFormat>
  <Paragraphs>60</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 Light</vt:lpstr>
      <vt:lpstr>Metropolitan</vt:lpstr>
      <vt:lpstr>Complex Patterns of Inheritance</vt:lpstr>
      <vt:lpstr>Remember basic patterns of inheritance</vt:lpstr>
      <vt:lpstr>Complex patterns of inheritance</vt:lpstr>
      <vt:lpstr>Incomplete dominance</vt:lpstr>
      <vt:lpstr>Incomplete Dominance </vt:lpstr>
      <vt:lpstr>Codominance </vt:lpstr>
      <vt:lpstr>Codominance </vt:lpstr>
      <vt:lpstr>Multiple alleles </vt:lpstr>
      <vt:lpstr>Sex Determination</vt:lpstr>
      <vt:lpstr>Sex chromosomes</vt:lpstr>
      <vt:lpstr>Sex linked traits</vt:lpstr>
      <vt:lpstr>Sex linked traits</vt:lpstr>
      <vt:lpstr>Key points for 11.2</vt:lpstr>
    </vt:vector>
  </TitlesOfParts>
  <Company>Monroe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Complex Patterns of Inheritance</dc:title>
  <dc:creator>shslab407</dc:creator>
  <cp:lastModifiedBy>shslab407</cp:lastModifiedBy>
  <cp:revision>5</cp:revision>
  <dcterms:created xsi:type="dcterms:W3CDTF">2017-11-30T19:09:42Z</dcterms:created>
  <dcterms:modified xsi:type="dcterms:W3CDTF">2017-12-07T19:41:17Z</dcterms:modified>
</cp:coreProperties>
</file>