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8" r:id="rId14"/>
    <p:sldId id="273" r:id="rId15"/>
    <p:sldId id="267" r:id="rId16"/>
    <p:sldId id="270" r:id="rId17"/>
    <p:sldId id="269" r:id="rId18"/>
    <p:sldId id="274"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4660"/>
  </p:normalViewPr>
  <p:slideViewPr>
    <p:cSldViewPr snapToGrid="0">
      <p:cViewPr varScale="1">
        <p:scale>
          <a:sx n="73" d="100"/>
          <a:sy n="73" d="100"/>
        </p:scale>
        <p:origin x="-52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DDBCB3C2-DD73-453C-A122-4DF189635106}"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2925CE-6B54-418E-BE0C-6AABF23FBA0E}" type="datetimeFigureOut">
              <a:rPr lang="en-US" smtClean="0"/>
              <a:pPr/>
              <a:t>6/2/2017</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BCB3C2-DD73-453C-A122-4DF189635106}"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i-0rSv6oxSY" TargetMode="Externa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qIGXTJLrLf8"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0" name="Freeform: Shap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dirty="0"/>
          </a:p>
        </p:txBody>
      </p:sp>
      <p:sp>
        <p:nvSpPr>
          <p:cNvPr id="12" name="Freeform 2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0" y="2245809"/>
            <a:ext cx="9144000" cy="1564716"/>
          </a:xfrm>
        </p:spPr>
        <p:txBody>
          <a:bodyPr>
            <a:normAutofit/>
          </a:bodyPr>
          <a:lstStyle/>
          <a:p>
            <a:pPr algn="l"/>
            <a:r>
              <a:rPr lang="en-US" sz="4800" dirty="0"/>
              <a:t>Mendelian Genetics</a:t>
            </a:r>
          </a:p>
        </p:txBody>
      </p:sp>
      <p:sp>
        <p:nvSpPr>
          <p:cNvPr id="3" name="Subtitle 2"/>
          <p:cNvSpPr>
            <a:spLocks noGrp="1"/>
          </p:cNvSpPr>
          <p:nvPr>
            <p:ph type="subTitle" idx="1"/>
          </p:nvPr>
        </p:nvSpPr>
        <p:spPr>
          <a:xfrm>
            <a:off x="1524000" y="3947050"/>
            <a:ext cx="9144000" cy="572583"/>
          </a:xfrm>
        </p:spPr>
        <p:txBody>
          <a:bodyPr>
            <a:normAutofit/>
          </a:bodyPr>
          <a:lstStyle/>
          <a:p>
            <a:pPr algn="l"/>
            <a:r>
              <a:rPr lang="en-US" sz="2000" dirty="0"/>
              <a:t>10.2</a:t>
            </a:r>
          </a:p>
        </p:txBody>
      </p:sp>
    </p:spTree>
    <p:extLst>
      <p:ext uri="{BB962C8B-B14F-4D97-AF65-F5344CB8AC3E}">
        <p14:creationId xmlns:p14="http://schemas.microsoft.com/office/powerpoint/2010/main" xmlns="" val="283087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a:t>
            </a:r>
          </a:p>
        </p:txBody>
      </p:sp>
      <p:sp>
        <p:nvSpPr>
          <p:cNvPr id="3" name="Content Placeholder 2"/>
          <p:cNvSpPr>
            <a:spLocks noGrp="1"/>
          </p:cNvSpPr>
          <p:nvPr>
            <p:ph idx="1"/>
          </p:nvPr>
        </p:nvSpPr>
        <p:spPr/>
        <p:txBody>
          <a:bodyPr>
            <a:normAutofit/>
          </a:bodyPr>
          <a:lstStyle/>
          <a:p>
            <a:r>
              <a:rPr lang="en-US" dirty="0"/>
              <a:t>The</a:t>
            </a:r>
            <a:r>
              <a:rPr lang="en-US" b="1" dirty="0"/>
              <a:t> physical </a:t>
            </a:r>
            <a:r>
              <a:rPr lang="en-US" dirty="0"/>
              <a:t>expression of a genotype is called the </a:t>
            </a:r>
            <a:r>
              <a:rPr lang="en-US" b="1" dirty="0"/>
              <a:t>phenotype. </a:t>
            </a:r>
          </a:p>
          <a:p>
            <a:pPr lvl="1"/>
            <a:r>
              <a:rPr lang="en-US" dirty="0"/>
              <a:t>Ex. My genotype for eye color is Tt, which makes my eye color brown, because the allele for brown eyes is T, which is dominant. </a:t>
            </a:r>
          </a:p>
          <a:p>
            <a:pPr lvl="1"/>
            <a:r>
              <a:rPr lang="en-US" dirty="0"/>
              <a:t>You CAN see the phenotype with the naked eye. Ex. You can see that I have brown hair. </a:t>
            </a:r>
          </a:p>
          <a:p>
            <a:pPr lvl="1"/>
            <a:r>
              <a:rPr lang="en-US" dirty="0"/>
              <a:t>Note: If an organism physically expresses a phenotype that is caused by a homozygous recessive genotype, we can know that their genotype is homozygous recessive. </a:t>
            </a:r>
          </a:p>
          <a:p>
            <a:pPr lvl="1"/>
            <a:r>
              <a:rPr lang="en-US" dirty="0"/>
              <a:t>Ex. Blonde hair is a recessive allele, and if someone has blonde hair, you can know that their genotype is tt or homozygous recessive for hair color. </a:t>
            </a:r>
          </a:p>
          <a:p>
            <a:pPr lvl="1"/>
            <a:endParaRPr lang="en-US" b="1" dirty="0"/>
          </a:p>
        </p:txBody>
      </p:sp>
    </p:spTree>
    <p:extLst>
      <p:ext uri="{BB962C8B-B14F-4D97-AF65-F5344CB8AC3E}">
        <p14:creationId xmlns:p14="http://schemas.microsoft.com/office/powerpoint/2010/main" xmlns="" val="406387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 </a:t>
            </a:r>
          </a:p>
        </p:txBody>
      </p:sp>
      <p:sp>
        <p:nvSpPr>
          <p:cNvPr id="3" name="Content Placeholder 2"/>
          <p:cNvSpPr>
            <a:spLocks noGrp="1"/>
          </p:cNvSpPr>
          <p:nvPr>
            <p:ph idx="1"/>
          </p:nvPr>
        </p:nvSpPr>
        <p:spPr/>
        <p:txBody>
          <a:bodyPr/>
          <a:lstStyle/>
          <a:p>
            <a:r>
              <a:rPr lang="en-US" dirty="0"/>
              <a:t>One of Mendel’s largest contributions to Genetics is his Law of Segregation. </a:t>
            </a:r>
          </a:p>
          <a:p>
            <a:pPr lvl="1"/>
            <a:r>
              <a:rPr lang="en-US" b="1" dirty="0"/>
              <a:t>Law of segregation- </a:t>
            </a:r>
            <a:r>
              <a:rPr lang="en-US" dirty="0"/>
              <a:t>states that two alleles for each trait separate during meiosis. Meaning that T goes to one gamete and t goes to another gamete. </a:t>
            </a:r>
          </a:p>
          <a:p>
            <a:pPr lvl="1"/>
            <a:r>
              <a:rPr lang="en-US" dirty="0"/>
              <a:t>This is how you don’t end up looking identical to a sibling for a certain trait, because you only get one trait from mom and one trait from dad for every gene. </a:t>
            </a:r>
          </a:p>
        </p:txBody>
      </p:sp>
    </p:spTree>
    <p:extLst>
      <p:ext uri="{BB962C8B-B14F-4D97-AF65-F5344CB8AC3E}">
        <p14:creationId xmlns:p14="http://schemas.microsoft.com/office/powerpoint/2010/main" xmlns="" val="81800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2312498" y="464234"/>
            <a:ext cx="7993145" cy="5994859"/>
          </a:xfrm>
          <a:prstGeom prst="rect">
            <a:avLst/>
          </a:prstGeom>
        </p:spPr>
      </p:pic>
    </p:spTree>
    <p:extLst>
      <p:ext uri="{BB962C8B-B14F-4D97-AF65-F5344CB8AC3E}">
        <p14:creationId xmlns:p14="http://schemas.microsoft.com/office/powerpoint/2010/main" xmlns="" val="4024827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 </a:t>
            </a:r>
          </a:p>
        </p:txBody>
      </p:sp>
      <p:sp>
        <p:nvSpPr>
          <p:cNvPr id="3" name="Content Placeholder 2"/>
          <p:cNvSpPr>
            <a:spLocks noGrp="1"/>
          </p:cNvSpPr>
          <p:nvPr>
            <p:ph idx="1"/>
          </p:nvPr>
        </p:nvSpPr>
        <p:spPr/>
        <p:txBody>
          <a:bodyPr/>
          <a:lstStyle/>
          <a:p>
            <a:r>
              <a:rPr lang="en-US" dirty="0"/>
              <a:t>Another one of Mendel’s contributions was the </a:t>
            </a:r>
            <a:r>
              <a:rPr lang="en-US" b="1" dirty="0"/>
              <a:t>law of independent assortment. </a:t>
            </a:r>
          </a:p>
          <a:p>
            <a:r>
              <a:rPr lang="en-US" b="1" dirty="0"/>
              <a:t>Law of independent assortment-</a:t>
            </a:r>
            <a:r>
              <a:rPr lang="en-US" dirty="0"/>
              <a:t> states that single alleles are randomly distributed during meiosis. Genes of separate chromosomes sort independently during Meiosis.  This law also contributes to diversity among siblings. </a:t>
            </a:r>
            <a:endParaRPr lang="en-US" b="1" dirty="0"/>
          </a:p>
        </p:txBody>
      </p:sp>
    </p:spTree>
    <p:extLst>
      <p:ext uri="{BB962C8B-B14F-4D97-AF65-F5344CB8AC3E}">
        <p14:creationId xmlns:p14="http://schemas.microsoft.com/office/powerpoint/2010/main" xmlns="" val="35217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xmlns="" val="1107003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 </a:t>
            </a:r>
          </a:p>
        </p:txBody>
      </p:sp>
      <p:sp>
        <p:nvSpPr>
          <p:cNvPr id="3" name="Content Placeholder 2"/>
          <p:cNvSpPr>
            <a:spLocks noGrp="1"/>
          </p:cNvSpPr>
          <p:nvPr>
            <p:ph idx="1"/>
          </p:nvPr>
        </p:nvSpPr>
        <p:spPr/>
        <p:txBody>
          <a:bodyPr>
            <a:normAutofit/>
          </a:bodyPr>
          <a:lstStyle/>
          <a:p>
            <a:r>
              <a:rPr lang="en-US" dirty="0"/>
              <a:t>A </a:t>
            </a:r>
            <a:r>
              <a:rPr lang="en-US" b="1" dirty="0"/>
              <a:t>Punnett square </a:t>
            </a:r>
            <a:r>
              <a:rPr lang="en-US" dirty="0"/>
              <a:t>is a graphing method used to combine genotypes and figure the probability of genotypes in an offspring based off of the parents. </a:t>
            </a:r>
          </a:p>
          <a:p>
            <a:r>
              <a:rPr lang="en-US" dirty="0"/>
              <a:t>There are two different types of Punnett squares</a:t>
            </a:r>
          </a:p>
          <a:p>
            <a:pPr lvl="1"/>
            <a:r>
              <a:rPr lang="en-US" b="1" dirty="0"/>
              <a:t>Monohybrid</a:t>
            </a:r>
            <a:r>
              <a:rPr lang="en-US" dirty="0"/>
              <a:t>- mono means one, this type of Punnett square crosses the alleles for one trait. You will be working with two letters here, but they will be the same letter. Ex. (TT, Tt, tt) Same letter, different sizes. </a:t>
            </a:r>
          </a:p>
          <a:p>
            <a:pPr lvl="1"/>
            <a:r>
              <a:rPr lang="en-US" b="1" dirty="0"/>
              <a:t>Dihybrid</a:t>
            </a:r>
            <a:r>
              <a:rPr lang="en-US" dirty="0"/>
              <a:t>- di means two, this type of Punnett square crosses the alleles for two traits. You will be working with 4 letters here, two of the same letter. </a:t>
            </a:r>
          </a:p>
          <a:p>
            <a:pPr marL="457200" lvl="1" indent="0">
              <a:buNone/>
            </a:pPr>
            <a:r>
              <a:rPr lang="en-US" dirty="0"/>
              <a:t>Ex. (Ttyy, TtYY, ttYy, etc.) different letters, different sizes. </a:t>
            </a:r>
          </a:p>
        </p:txBody>
      </p:sp>
    </p:spTree>
    <p:extLst>
      <p:ext uri="{BB962C8B-B14F-4D97-AF65-F5344CB8AC3E}">
        <p14:creationId xmlns:p14="http://schemas.microsoft.com/office/powerpoint/2010/main" xmlns="" val="214225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a:t>
            </a:r>
          </a:p>
        </p:txBody>
      </p:sp>
      <p:sp>
        <p:nvSpPr>
          <p:cNvPr id="3" name="Content Placeholder 2"/>
          <p:cNvSpPr>
            <a:spLocks noGrp="1"/>
          </p:cNvSpPr>
          <p:nvPr>
            <p:ph idx="1"/>
          </p:nvPr>
        </p:nvSpPr>
        <p:spPr/>
        <p:txBody>
          <a:bodyPr/>
          <a:lstStyle/>
          <a:p>
            <a:r>
              <a:rPr lang="en-US" dirty="0"/>
              <a:t>The inheritance of genes can be compared to the probability of flipping a coin. </a:t>
            </a:r>
          </a:p>
          <a:p>
            <a:r>
              <a:rPr lang="en-US" dirty="0"/>
              <a:t>The probability of the coin landing on heads is 1 out of 2, or ½.</a:t>
            </a:r>
          </a:p>
          <a:p>
            <a:r>
              <a:rPr lang="en-US" dirty="0"/>
              <a:t> If the same coin is flipped twice, the probability of it landing on heads is ½ each time or ½ X 1/2 , or ¼ both times. </a:t>
            </a:r>
          </a:p>
        </p:txBody>
      </p:sp>
    </p:spTree>
    <p:extLst>
      <p:ext uri="{BB962C8B-B14F-4D97-AF65-F5344CB8AC3E}">
        <p14:creationId xmlns:p14="http://schemas.microsoft.com/office/powerpoint/2010/main" xmlns="" val="69190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41145" y="900626"/>
            <a:ext cx="5178669" cy="5047008"/>
          </a:xfrm>
          <a:prstGeom prst="rect">
            <a:avLst/>
          </a:prstGeom>
        </p:spPr>
      </p:pic>
      <p:sp>
        <p:nvSpPr>
          <p:cNvPr id="5" name="Rectangle 4"/>
          <p:cNvSpPr/>
          <p:nvPr/>
        </p:nvSpPr>
        <p:spPr>
          <a:xfrm>
            <a:off x="1011473" y="1856857"/>
            <a:ext cx="2665602" cy="369332"/>
          </a:xfrm>
          <a:prstGeom prst="rect">
            <a:avLst/>
          </a:prstGeom>
        </p:spPr>
        <p:txBody>
          <a:bodyPr wrap="none">
            <a:spAutoFit/>
          </a:bodyPr>
          <a:lstStyle/>
          <a:p>
            <a:r>
              <a:rPr lang="en-US" dirty="0">
                <a:hlinkClick r:id="rId3"/>
              </a:rPr>
              <a:t>Monohybrid Cross Tutorial</a:t>
            </a:r>
            <a:endParaRPr lang="en-US" dirty="0"/>
          </a:p>
        </p:txBody>
      </p:sp>
    </p:spTree>
    <p:extLst>
      <p:ext uri="{BB962C8B-B14F-4D97-AF65-F5344CB8AC3E}">
        <p14:creationId xmlns:p14="http://schemas.microsoft.com/office/powerpoint/2010/main" xmlns="" val="215703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18013" y="1568017"/>
            <a:ext cx="6565801" cy="4477698"/>
          </a:xfrm>
          <a:prstGeom prst="rect">
            <a:avLst/>
          </a:prstGeom>
        </p:spPr>
      </p:pic>
      <p:sp>
        <p:nvSpPr>
          <p:cNvPr id="6" name="Rectangle 5"/>
          <p:cNvSpPr/>
          <p:nvPr/>
        </p:nvSpPr>
        <p:spPr>
          <a:xfrm>
            <a:off x="543519" y="2524248"/>
            <a:ext cx="2298514" cy="369332"/>
          </a:xfrm>
          <a:prstGeom prst="rect">
            <a:avLst/>
          </a:prstGeom>
        </p:spPr>
        <p:txBody>
          <a:bodyPr wrap="none">
            <a:spAutoFit/>
          </a:bodyPr>
          <a:lstStyle/>
          <a:p>
            <a:r>
              <a:rPr lang="en-US" dirty="0">
                <a:hlinkClick r:id="rId3"/>
              </a:rPr>
              <a:t>Dihybrid Cross Tutorial</a:t>
            </a:r>
            <a:endParaRPr lang="en-US" dirty="0"/>
          </a:p>
        </p:txBody>
      </p:sp>
    </p:spTree>
    <p:extLst>
      <p:ext uri="{BB962C8B-B14F-4D97-AF65-F5344CB8AC3E}">
        <p14:creationId xmlns:p14="http://schemas.microsoft.com/office/powerpoint/2010/main" xmlns="" val="1701289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10.2</a:t>
            </a:r>
          </a:p>
        </p:txBody>
      </p:sp>
      <p:sp>
        <p:nvSpPr>
          <p:cNvPr id="3" name="Content Placeholder 2"/>
          <p:cNvSpPr>
            <a:spLocks noGrp="1"/>
          </p:cNvSpPr>
          <p:nvPr>
            <p:ph idx="1"/>
          </p:nvPr>
        </p:nvSpPr>
        <p:spPr/>
        <p:txBody>
          <a:bodyPr/>
          <a:lstStyle/>
          <a:p>
            <a:r>
              <a:rPr lang="en-US" dirty="0"/>
              <a:t>There are at least two alleles for every trait</a:t>
            </a:r>
          </a:p>
          <a:p>
            <a:r>
              <a:rPr lang="en-US" dirty="0"/>
              <a:t>These alleles can either be dominant or recessive and are passed down to offspring independently of one another. </a:t>
            </a:r>
          </a:p>
        </p:txBody>
      </p:sp>
    </p:spTree>
    <p:extLst>
      <p:ext uri="{BB962C8B-B14F-4D97-AF65-F5344CB8AC3E}">
        <p14:creationId xmlns:p14="http://schemas.microsoft.com/office/powerpoint/2010/main" xmlns="" val="162962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0060" y="2001277"/>
            <a:ext cx="3425957" cy="2854964"/>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dirty="0">
                <a:solidFill>
                  <a:schemeClr val="bg1"/>
                </a:solidFill>
              </a:rPr>
              <a:t>Gregor Mendel</a:t>
            </a:r>
          </a:p>
        </p:txBody>
      </p:sp>
      <p:sp>
        <p:nvSpPr>
          <p:cNvPr id="3" name="Content Placeholder 2"/>
          <p:cNvSpPr>
            <a:spLocks noGrp="1"/>
          </p:cNvSpPr>
          <p:nvPr>
            <p:ph idx="1"/>
          </p:nvPr>
        </p:nvSpPr>
        <p:spPr>
          <a:xfrm>
            <a:off x="4387515" y="2022601"/>
            <a:ext cx="7161017" cy="4154361"/>
          </a:xfrm>
        </p:spPr>
        <p:txBody>
          <a:bodyPr>
            <a:normAutofit lnSpcReduction="10000"/>
          </a:bodyPr>
          <a:lstStyle/>
          <a:p>
            <a:r>
              <a:rPr lang="en-US" sz="3200" dirty="0">
                <a:solidFill>
                  <a:schemeClr val="bg1"/>
                </a:solidFill>
              </a:rPr>
              <a:t>Genetics- the science of heredity</a:t>
            </a:r>
          </a:p>
          <a:p>
            <a:pPr lvl="1"/>
            <a:r>
              <a:rPr lang="en-US" sz="3200" dirty="0">
                <a:solidFill>
                  <a:schemeClr val="bg1"/>
                </a:solidFill>
              </a:rPr>
              <a:t>Heredity- the passing on of physical or mental characteristics genetically from one generation to another. </a:t>
            </a:r>
          </a:p>
          <a:p>
            <a:pPr lvl="1"/>
            <a:r>
              <a:rPr lang="en-US" sz="3200" b="1" dirty="0">
                <a:solidFill>
                  <a:schemeClr val="bg1"/>
                </a:solidFill>
              </a:rPr>
              <a:t>Gregor Mendel </a:t>
            </a:r>
            <a:r>
              <a:rPr lang="en-US" sz="3200" dirty="0">
                <a:solidFill>
                  <a:schemeClr val="bg1"/>
                </a:solidFill>
              </a:rPr>
              <a:t>was an Austrian Monk who is called the father of Genetics due to his extensive work studying heredity.</a:t>
            </a:r>
          </a:p>
        </p:txBody>
      </p:sp>
    </p:spTree>
    <p:extLst>
      <p:ext uri="{BB962C8B-B14F-4D97-AF65-F5344CB8AC3E}">
        <p14:creationId xmlns:p14="http://schemas.microsoft.com/office/powerpoint/2010/main" xmlns="" val="89313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dirty="0">
                <a:solidFill>
                  <a:schemeClr val="accent1"/>
                </a:solidFill>
              </a:rPr>
              <a:t>Gregor Mendel</a:t>
            </a:r>
          </a:p>
        </p:txBody>
      </p:sp>
      <p:sp>
        <p:nvSpPr>
          <p:cNvPr id="3" name="Content Placeholder 2"/>
          <p:cNvSpPr>
            <a:spLocks noGrp="1"/>
          </p:cNvSpPr>
          <p:nvPr>
            <p:ph idx="1"/>
          </p:nvPr>
        </p:nvSpPr>
        <p:spPr>
          <a:xfrm>
            <a:off x="4976031" y="963877"/>
            <a:ext cx="6377769" cy="4930246"/>
          </a:xfrm>
        </p:spPr>
        <p:txBody>
          <a:bodyPr anchor="ctr">
            <a:normAutofit/>
          </a:bodyPr>
          <a:lstStyle/>
          <a:p>
            <a:r>
              <a:rPr lang="en-US" sz="2400" dirty="0"/>
              <a:t>Mendel worked with pea plants to do his research.</a:t>
            </a:r>
          </a:p>
          <a:p>
            <a:r>
              <a:rPr lang="en-US" sz="2400" dirty="0"/>
              <a:t>Mendel crossed (bred) a yellow pea with a green pea. These peas would be called the P generation, or Parent generation.</a:t>
            </a:r>
          </a:p>
          <a:p>
            <a:r>
              <a:rPr lang="en-US" sz="2400" dirty="0"/>
              <a:t>All of the peas that resulted from the P cross (green and yellow) were yellow. 	</a:t>
            </a:r>
          </a:p>
          <a:p>
            <a:pPr lvl="1"/>
            <a:r>
              <a:rPr lang="en-US" dirty="0"/>
              <a:t>The results from the P generation are called the F1 generation, for the first fertilization. </a:t>
            </a:r>
          </a:p>
        </p:txBody>
      </p:sp>
    </p:spTree>
    <p:extLst>
      <p:ext uri="{BB962C8B-B14F-4D97-AF65-F5344CB8AC3E}">
        <p14:creationId xmlns:p14="http://schemas.microsoft.com/office/powerpoint/2010/main" xmlns="" val="101166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a:t>
            </a:r>
          </a:p>
        </p:txBody>
      </p:sp>
      <p:sp>
        <p:nvSpPr>
          <p:cNvPr id="3" name="Content Placeholder 2"/>
          <p:cNvSpPr>
            <a:spLocks noGrp="1"/>
          </p:cNvSpPr>
          <p:nvPr>
            <p:ph idx="1"/>
          </p:nvPr>
        </p:nvSpPr>
        <p:spPr/>
        <p:txBody>
          <a:bodyPr/>
          <a:lstStyle/>
          <a:p>
            <a:r>
              <a:rPr lang="en-US" dirty="0"/>
              <a:t>Mendel allowed all of the yellow peas from the F1 generation to fertilize each other. </a:t>
            </a:r>
          </a:p>
          <a:p>
            <a:r>
              <a:rPr lang="en-US" dirty="0"/>
              <a:t>All of the peas that resulted from the F1 generation self-fertilizing were referred to as the F2 generation, for the second fertilization. </a:t>
            </a:r>
          </a:p>
          <a:p>
            <a:r>
              <a:rPr lang="en-US" dirty="0"/>
              <a:t>For every 3 yellow peas in the F2 generation, there was 1 green pea.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43087" y="4161082"/>
            <a:ext cx="4078514" cy="2696918"/>
          </a:xfrm>
          <a:prstGeom prst="rect">
            <a:avLst/>
          </a:prstGeom>
        </p:spPr>
      </p:pic>
    </p:spTree>
    <p:extLst>
      <p:ext uri="{BB962C8B-B14F-4D97-AF65-F5344CB8AC3E}">
        <p14:creationId xmlns:p14="http://schemas.microsoft.com/office/powerpoint/2010/main" xmlns="" val="407068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80666" y="365125"/>
            <a:ext cx="5234005" cy="6380850"/>
          </a:xfrm>
          <a:prstGeom prst="rect">
            <a:avLst/>
          </a:prstGeom>
        </p:spPr>
      </p:pic>
    </p:spTree>
    <p:extLst>
      <p:ext uri="{BB962C8B-B14F-4D97-AF65-F5344CB8AC3E}">
        <p14:creationId xmlns:p14="http://schemas.microsoft.com/office/powerpoint/2010/main" xmlns="" val="74517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a:t>
            </a:r>
          </a:p>
        </p:txBody>
      </p:sp>
      <p:sp>
        <p:nvSpPr>
          <p:cNvPr id="3" name="Content Placeholder 2"/>
          <p:cNvSpPr>
            <a:spLocks noGrp="1"/>
          </p:cNvSpPr>
          <p:nvPr>
            <p:ph idx="1"/>
          </p:nvPr>
        </p:nvSpPr>
        <p:spPr/>
        <p:txBody>
          <a:bodyPr/>
          <a:lstStyle/>
          <a:p>
            <a:r>
              <a:rPr lang="en-US" dirty="0"/>
              <a:t>By completing this cross and hundreds more, Mendel came to a few conclusions.</a:t>
            </a:r>
          </a:p>
          <a:p>
            <a:r>
              <a:rPr lang="en-US" dirty="0"/>
              <a:t>First, the color trait of the peas (green or yellow) is called an </a:t>
            </a:r>
            <a:r>
              <a:rPr lang="en-US" u="sng" dirty="0"/>
              <a:t>allele.</a:t>
            </a:r>
          </a:p>
          <a:p>
            <a:pPr lvl="1"/>
            <a:r>
              <a:rPr lang="en-US" b="1" dirty="0"/>
              <a:t>Allele- </a:t>
            </a:r>
            <a:r>
              <a:rPr lang="en-US" dirty="0"/>
              <a:t>alternative form of a single gene passed from generation to generation. (pronounced uh-l-eel)</a:t>
            </a:r>
          </a:p>
          <a:p>
            <a:pPr lvl="1"/>
            <a:r>
              <a:rPr lang="en-US" dirty="0"/>
              <a:t>Mendel concluded that there are two or more alleles for every trait.</a:t>
            </a:r>
          </a:p>
          <a:p>
            <a:pPr lvl="1"/>
            <a:r>
              <a:rPr lang="en-US" b="1" dirty="0"/>
              <a:t>Trait-</a:t>
            </a:r>
            <a:r>
              <a:rPr lang="en-US" dirty="0"/>
              <a:t> characteristic of an organisms such as hair color or eye color. </a:t>
            </a:r>
          </a:p>
        </p:txBody>
      </p:sp>
    </p:spTree>
    <p:extLst>
      <p:ext uri="{BB962C8B-B14F-4D97-AF65-F5344CB8AC3E}">
        <p14:creationId xmlns:p14="http://schemas.microsoft.com/office/powerpoint/2010/main" xmlns="" val="215089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26" y="312202"/>
            <a:ext cx="10972800" cy="1143000"/>
          </a:xfrm>
        </p:spPr>
        <p:txBody>
          <a:bodyPr/>
          <a:lstStyle/>
          <a:p>
            <a:r>
              <a:rPr lang="en-US" dirty="0"/>
              <a:t>Gregor Mendel</a:t>
            </a:r>
          </a:p>
        </p:txBody>
      </p:sp>
      <p:sp>
        <p:nvSpPr>
          <p:cNvPr id="3" name="Content Placeholder 2"/>
          <p:cNvSpPr>
            <a:spLocks noGrp="1"/>
          </p:cNvSpPr>
          <p:nvPr>
            <p:ph idx="1"/>
          </p:nvPr>
        </p:nvSpPr>
        <p:spPr>
          <a:xfrm>
            <a:off x="345831" y="1406610"/>
            <a:ext cx="11231880" cy="4351338"/>
          </a:xfrm>
        </p:spPr>
        <p:txBody>
          <a:bodyPr>
            <a:normAutofit/>
          </a:bodyPr>
          <a:lstStyle/>
          <a:p>
            <a:r>
              <a:rPr lang="en-US" dirty="0"/>
              <a:t>Mendel also concluded that traits are either </a:t>
            </a:r>
            <a:r>
              <a:rPr lang="en-US" u="sng" dirty="0"/>
              <a:t>recessive or dominant. </a:t>
            </a:r>
            <a:r>
              <a:rPr lang="en-US" dirty="0"/>
              <a:t>He concluded that genes can carry 2 alleles, recessive and/or dominant. </a:t>
            </a:r>
          </a:p>
          <a:p>
            <a:pPr lvl="1"/>
            <a:r>
              <a:rPr lang="en-US" b="1" dirty="0"/>
              <a:t>Recessive-</a:t>
            </a:r>
            <a:r>
              <a:rPr lang="en-US" dirty="0"/>
              <a:t> weaker version of an allele, will be covered up or overridden if a dominant allele is present. These alleles were not shown in Mendel’s F1 generation of pea plants, but showed up in the F2 generation being the 1 in the 3:1 ratio. Denoted with a lower case letter. Ex. t</a:t>
            </a:r>
          </a:p>
          <a:p>
            <a:pPr lvl="1"/>
            <a:r>
              <a:rPr lang="en-US" b="1" dirty="0"/>
              <a:t>Dominant</a:t>
            </a:r>
            <a:r>
              <a:rPr lang="en-US" dirty="0"/>
              <a:t>- stronger version of an allele, will always be expressed if at least 1 is present. These alleles were expressed in the F1 generation and the F2 generation, being the 3 in the 3:1 ration. Denoted with an uppercase letter, ex. T</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83523" y="5156418"/>
            <a:ext cx="3926728" cy="1701582"/>
          </a:xfrm>
          <a:prstGeom prst="rect">
            <a:avLst/>
          </a:prstGeom>
        </p:spPr>
      </p:pic>
    </p:spTree>
    <p:extLst>
      <p:ext uri="{BB962C8B-B14F-4D97-AF65-F5344CB8AC3E}">
        <p14:creationId xmlns:p14="http://schemas.microsoft.com/office/powerpoint/2010/main" xmlns="" val="414206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978" y="299140"/>
            <a:ext cx="10972800" cy="1143000"/>
          </a:xfrm>
        </p:spPr>
        <p:txBody>
          <a:bodyPr/>
          <a:lstStyle/>
          <a:p>
            <a:r>
              <a:rPr lang="en-US" dirty="0"/>
              <a:t>Heredity</a:t>
            </a:r>
          </a:p>
        </p:txBody>
      </p:sp>
      <p:sp>
        <p:nvSpPr>
          <p:cNvPr id="3" name="Content Placeholder 2"/>
          <p:cNvSpPr>
            <a:spLocks noGrp="1"/>
          </p:cNvSpPr>
          <p:nvPr>
            <p:ph idx="1"/>
          </p:nvPr>
        </p:nvSpPr>
        <p:spPr>
          <a:xfrm>
            <a:off x="191086" y="1333256"/>
            <a:ext cx="10515600" cy="4351338"/>
          </a:xfrm>
        </p:spPr>
        <p:txBody>
          <a:bodyPr/>
          <a:lstStyle/>
          <a:p>
            <a:r>
              <a:rPr lang="en-US" dirty="0"/>
              <a:t>When the alleles that an organism has for a gene are a dominant AND a recessive allele, that organism is referred to as </a:t>
            </a:r>
            <a:r>
              <a:rPr lang="en-US" b="1" dirty="0"/>
              <a:t>HETEROZYGOUS</a:t>
            </a:r>
            <a:r>
              <a:rPr lang="en-US" dirty="0"/>
              <a:t> for that gene.  Also referred to as </a:t>
            </a:r>
            <a:r>
              <a:rPr lang="en-US" b="1" dirty="0"/>
              <a:t>HYBRID</a:t>
            </a:r>
            <a:r>
              <a:rPr lang="en-US" dirty="0"/>
              <a:t> .Ex. Tt</a:t>
            </a:r>
          </a:p>
          <a:p>
            <a:r>
              <a:rPr lang="en-US" dirty="0"/>
              <a:t>When the alleles that an organisms has for a genes are dominant and dominant or recessive and recessive, that organism is referred to as </a:t>
            </a:r>
            <a:r>
              <a:rPr lang="en-US" b="1" dirty="0"/>
              <a:t>HOMOZYGOUS</a:t>
            </a:r>
            <a:r>
              <a:rPr lang="en-US" dirty="0"/>
              <a:t> dominant or</a:t>
            </a:r>
            <a:r>
              <a:rPr lang="en-US" b="1" dirty="0"/>
              <a:t> HOMOZYGOUS </a:t>
            </a:r>
            <a:r>
              <a:rPr lang="en-US" dirty="0"/>
              <a:t>recessive for that gene. Also referred to as PUREBRED. Ex. TT or tt</a:t>
            </a:r>
          </a:p>
          <a:p>
            <a:pPr lvl="1"/>
            <a:r>
              <a:rPr lang="en-US" dirty="0"/>
              <a:t>Homo- means the same</a:t>
            </a:r>
          </a:p>
          <a:p>
            <a:pPr lvl="1"/>
            <a:r>
              <a:rPr lang="en-US" dirty="0"/>
              <a:t>Hetero- means different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36862" y="3895729"/>
            <a:ext cx="4897304" cy="2856762"/>
          </a:xfrm>
          <a:prstGeom prst="rect">
            <a:avLst/>
          </a:prstGeom>
        </p:spPr>
      </p:pic>
    </p:spTree>
    <p:extLst>
      <p:ext uri="{BB962C8B-B14F-4D97-AF65-F5344CB8AC3E}">
        <p14:creationId xmlns:p14="http://schemas.microsoft.com/office/powerpoint/2010/main" xmlns="" val="42829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a:t>
            </a:r>
          </a:p>
        </p:txBody>
      </p:sp>
      <p:sp>
        <p:nvSpPr>
          <p:cNvPr id="3" name="Content Placeholder 2"/>
          <p:cNvSpPr>
            <a:spLocks noGrp="1"/>
          </p:cNvSpPr>
          <p:nvPr>
            <p:ph idx="1"/>
          </p:nvPr>
        </p:nvSpPr>
        <p:spPr>
          <a:xfrm>
            <a:off x="838200" y="1539081"/>
            <a:ext cx="10515600" cy="4351338"/>
          </a:xfrm>
        </p:spPr>
        <p:txBody>
          <a:bodyPr/>
          <a:lstStyle/>
          <a:p>
            <a:r>
              <a:rPr lang="en-US" dirty="0"/>
              <a:t>The alleles that an organism has for a </a:t>
            </a:r>
            <a:r>
              <a:rPr lang="en-US" b="1" dirty="0"/>
              <a:t>gene</a:t>
            </a:r>
            <a:r>
              <a:rPr lang="en-US" dirty="0"/>
              <a:t> is referred to as the </a:t>
            </a:r>
            <a:r>
              <a:rPr lang="en-US" b="1" dirty="0"/>
              <a:t>genotype. Ex. </a:t>
            </a:r>
            <a:r>
              <a:rPr lang="en-US" dirty="0"/>
              <a:t>The genotype I have for eye color is Tt, meaning I have a dominant allele and a lower case allele. This genotype can be referred to as heterozygous. </a:t>
            </a:r>
            <a:endParaRPr lang="en-US" b="1" dirty="0"/>
          </a:p>
          <a:p>
            <a:pPr lvl="1"/>
            <a:r>
              <a:rPr lang="en-US" dirty="0"/>
              <a:t>The genotype is not visible, it can only be assumed based off of the physical appearance.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46999" y="3714750"/>
            <a:ext cx="4981575" cy="3143250"/>
          </a:xfrm>
          <a:prstGeom prst="rect">
            <a:avLst/>
          </a:prstGeom>
        </p:spPr>
      </p:pic>
    </p:spTree>
    <p:extLst>
      <p:ext uri="{BB962C8B-B14F-4D97-AF65-F5344CB8AC3E}">
        <p14:creationId xmlns:p14="http://schemas.microsoft.com/office/powerpoint/2010/main" xmlns="" val="63632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TotalTime>
  <Words>1015</Words>
  <Application>Microsoft Office PowerPoint</Application>
  <PresentationFormat>Custom</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Mendelian Genetics</vt:lpstr>
      <vt:lpstr>Gregor Mendel</vt:lpstr>
      <vt:lpstr>Gregor Mendel</vt:lpstr>
      <vt:lpstr>Gregor Mendel</vt:lpstr>
      <vt:lpstr>Gregor Mendel</vt:lpstr>
      <vt:lpstr>Gregor Mendel</vt:lpstr>
      <vt:lpstr>Gregor Mendel</vt:lpstr>
      <vt:lpstr>Heredity</vt:lpstr>
      <vt:lpstr>Heredity</vt:lpstr>
      <vt:lpstr>Heredity</vt:lpstr>
      <vt:lpstr>Gregor Mendel </vt:lpstr>
      <vt:lpstr>Slide 12</vt:lpstr>
      <vt:lpstr>Gregor Mendel </vt:lpstr>
      <vt:lpstr>Slide 14</vt:lpstr>
      <vt:lpstr>Punnett Squares </vt:lpstr>
      <vt:lpstr>Probability</vt:lpstr>
      <vt:lpstr>Punnett Squares</vt:lpstr>
      <vt:lpstr>Punnett Squares</vt:lpstr>
      <vt:lpstr>Key points for 10.2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Mendelian Genetics</dc:title>
  <dc:creator>toreybelle</dc:creator>
  <cp:lastModifiedBy>Jed Walker</cp:lastModifiedBy>
  <cp:revision>10</cp:revision>
  <dcterms:created xsi:type="dcterms:W3CDTF">2017-05-25T22:53:32Z</dcterms:created>
  <dcterms:modified xsi:type="dcterms:W3CDTF">2017-06-02T21:52:25Z</dcterms:modified>
</cp:coreProperties>
</file>